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28"/>
  </p:notesMasterIdLst>
  <p:sldIdLst>
    <p:sldId id="313" r:id="rId3"/>
    <p:sldId id="266" r:id="rId4"/>
    <p:sldId id="267" r:id="rId5"/>
    <p:sldId id="304" r:id="rId6"/>
    <p:sldId id="303" r:id="rId7"/>
    <p:sldId id="305" r:id="rId8"/>
    <p:sldId id="306" r:id="rId9"/>
    <p:sldId id="307" r:id="rId10"/>
    <p:sldId id="308" r:id="rId11"/>
    <p:sldId id="309" r:id="rId12"/>
    <p:sldId id="310" r:id="rId13"/>
    <p:sldId id="311" r:id="rId14"/>
    <p:sldId id="312" r:id="rId15"/>
    <p:sldId id="283" r:id="rId16"/>
    <p:sldId id="314" r:id="rId17"/>
    <p:sldId id="315" r:id="rId18"/>
    <p:sldId id="284" r:id="rId19"/>
    <p:sldId id="287" r:id="rId20"/>
    <p:sldId id="316" r:id="rId21"/>
    <p:sldId id="317" r:id="rId22"/>
    <p:sldId id="318" r:id="rId23"/>
    <p:sldId id="319" r:id="rId24"/>
    <p:sldId id="320" r:id="rId25"/>
    <p:sldId id="321" r:id="rId26"/>
    <p:sldId id="32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E8EBFA"/>
    <a:srgbClr val="D01110"/>
    <a:srgbClr val="0F9CEE"/>
    <a:srgbClr val="DC4731"/>
    <a:srgbClr val="CDBC77"/>
    <a:srgbClr val="E4B799"/>
    <a:srgbClr val="9C64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6AE815-C8D0-474A-AB1D-7335009F6FAC}" v="268" dt="2023-02-20T16:33:45.6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8" autoAdjust="0"/>
    <p:restoredTop sz="86389" autoAdjust="0"/>
  </p:normalViewPr>
  <p:slideViewPr>
    <p:cSldViewPr snapToGrid="0">
      <p:cViewPr varScale="1">
        <p:scale>
          <a:sx n="71" d="100"/>
          <a:sy n="71" d="100"/>
        </p:scale>
        <p:origin x="51" y="309"/>
      </p:cViewPr>
      <p:guideLst/>
    </p:cSldViewPr>
  </p:slideViewPr>
  <p:outlineViewPr>
    <p:cViewPr>
      <p:scale>
        <a:sx n="33" d="100"/>
        <a:sy n="33" d="100"/>
      </p:scale>
      <p:origin x="0" y="-207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3" d="100"/>
          <a:sy n="73" d="100"/>
        </p:scale>
        <p:origin x="2694" y="2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7F9A88-4DBE-428F-BB93-947D6A5AECAD}" type="doc">
      <dgm:prSet loTypeId="urn:microsoft.com/office/officeart/2005/8/layout/chevron1" loCatId="process" qsTypeId="urn:microsoft.com/office/officeart/2005/8/quickstyle/simple1" qsCatId="simple" csTypeId="urn:microsoft.com/office/officeart/2005/8/colors/accent0_3" csCatId="mainScheme" phldr="1"/>
      <dgm:spPr/>
    </dgm:pt>
    <dgm:pt modelId="{576843D3-8E85-4DBF-9F0D-75A34736F650}">
      <dgm:prSet phldrT="[Text]"/>
      <dgm:spPr/>
      <dgm:t>
        <a:bodyPr/>
        <a:lstStyle/>
        <a:p>
          <a:r>
            <a:rPr lang="en-US" dirty="0">
              <a:latin typeface="Segoe UI" panose="020B0502040204020203" pitchFamily="34" charset="0"/>
              <a:cs typeface="Segoe UI" panose="020B0502040204020203" pitchFamily="34" charset="0"/>
            </a:rPr>
            <a:t>Sandbox Management</a:t>
          </a:r>
          <a:endParaRPr lang="en-GB" dirty="0">
            <a:latin typeface="Segoe UI" panose="020B0502040204020203" pitchFamily="34" charset="0"/>
            <a:cs typeface="Segoe UI" panose="020B0502040204020203" pitchFamily="34" charset="0"/>
          </a:endParaRPr>
        </a:p>
      </dgm:t>
    </dgm:pt>
    <dgm:pt modelId="{7D925843-A404-4DB3-A3A4-2F0B8EA77BAC}" type="parTrans" cxnId="{3C0D74FE-94E7-4414-A572-DF4CCC47EDB1}">
      <dgm:prSet/>
      <dgm:spPr/>
      <dgm:t>
        <a:bodyPr/>
        <a:lstStyle/>
        <a:p>
          <a:endParaRPr lang="en-GB">
            <a:latin typeface="Segoe UI" panose="020B0502040204020203" pitchFamily="34" charset="0"/>
            <a:cs typeface="Segoe UI" panose="020B0502040204020203" pitchFamily="34" charset="0"/>
          </a:endParaRPr>
        </a:p>
      </dgm:t>
    </dgm:pt>
    <dgm:pt modelId="{204EB404-F8B3-45B5-925D-33B601D820A2}" type="sibTrans" cxnId="{3C0D74FE-94E7-4414-A572-DF4CCC47EDB1}">
      <dgm:prSet/>
      <dgm:spPr/>
      <dgm:t>
        <a:bodyPr/>
        <a:lstStyle/>
        <a:p>
          <a:endParaRPr lang="en-GB">
            <a:latin typeface="Segoe UI" panose="020B0502040204020203" pitchFamily="34" charset="0"/>
            <a:cs typeface="Segoe UI" panose="020B0502040204020203" pitchFamily="34" charset="0"/>
          </a:endParaRPr>
        </a:p>
      </dgm:t>
    </dgm:pt>
    <dgm:pt modelId="{AE076420-5F96-4DB3-8663-9A2CAE2F2884}">
      <dgm:prSet phldrT="[Text]"/>
      <dgm:spPr/>
      <dgm:t>
        <a:bodyPr/>
        <a:lstStyle/>
        <a:p>
          <a:r>
            <a:rPr lang="en-US" dirty="0">
              <a:latin typeface="Segoe UI" panose="020B0502040204020203" pitchFamily="34" charset="0"/>
              <a:cs typeface="Segoe UI" panose="020B0502040204020203" pitchFamily="34" charset="0"/>
            </a:rPr>
            <a:t>Develop</a:t>
          </a:r>
          <a:endParaRPr lang="en-GB" dirty="0">
            <a:latin typeface="Segoe UI" panose="020B0502040204020203" pitchFamily="34" charset="0"/>
            <a:cs typeface="Segoe UI" panose="020B0502040204020203" pitchFamily="34" charset="0"/>
          </a:endParaRPr>
        </a:p>
      </dgm:t>
    </dgm:pt>
    <dgm:pt modelId="{B9D0E8B9-87FF-4979-8732-C9EF5D85E1F0}" type="parTrans" cxnId="{DC3786F1-0DD6-48D6-B37B-DE91A5759986}">
      <dgm:prSet/>
      <dgm:spPr/>
      <dgm:t>
        <a:bodyPr/>
        <a:lstStyle/>
        <a:p>
          <a:endParaRPr lang="en-GB">
            <a:latin typeface="Segoe UI" panose="020B0502040204020203" pitchFamily="34" charset="0"/>
            <a:cs typeface="Segoe UI" panose="020B0502040204020203" pitchFamily="34" charset="0"/>
          </a:endParaRPr>
        </a:p>
      </dgm:t>
    </dgm:pt>
    <dgm:pt modelId="{404145F9-18F8-450A-93BA-9A4286DF6291}" type="sibTrans" cxnId="{DC3786F1-0DD6-48D6-B37B-DE91A5759986}">
      <dgm:prSet/>
      <dgm:spPr/>
      <dgm:t>
        <a:bodyPr/>
        <a:lstStyle/>
        <a:p>
          <a:endParaRPr lang="en-GB">
            <a:latin typeface="Segoe UI" panose="020B0502040204020203" pitchFamily="34" charset="0"/>
            <a:cs typeface="Segoe UI" panose="020B0502040204020203" pitchFamily="34" charset="0"/>
          </a:endParaRPr>
        </a:p>
      </dgm:t>
    </dgm:pt>
    <dgm:pt modelId="{71DA391C-436B-4DC6-A677-C94D90C1F544}">
      <dgm:prSet phldrT="[Text]"/>
      <dgm:spPr>
        <a:solidFill>
          <a:srgbClr val="FFC000"/>
        </a:solidFill>
      </dgm:spPr>
      <dgm:t>
        <a:bodyPr/>
        <a:lstStyle/>
        <a:p>
          <a:r>
            <a:rPr lang="en-US" dirty="0">
              <a:solidFill>
                <a:schemeClr val="bg1"/>
              </a:solidFill>
              <a:latin typeface="Segoe UI" panose="020B0502040204020203" pitchFamily="34" charset="0"/>
              <a:cs typeface="Segoe UI" panose="020B0502040204020203" pitchFamily="34" charset="0"/>
            </a:rPr>
            <a:t>Orchestrate (Data)</a:t>
          </a:r>
          <a:endParaRPr lang="en-GB" dirty="0">
            <a:solidFill>
              <a:schemeClr val="bg1"/>
            </a:solidFill>
            <a:latin typeface="Segoe UI" panose="020B0502040204020203" pitchFamily="34" charset="0"/>
            <a:cs typeface="Segoe UI" panose="020B0502040204020203" pitchFamily="34" charset="0"/>
          </a:endParaRPr>
        </a:p>
      </dgm:t>
    </dgm:pt>
    <dgm:pt modelId="{7307FE3B-C1C6-4D85-94E3-506CB8FEEC7F}" type="parTrans" cxnId="{6D9A114D-62BF-4B45-9D42-4A9703DDF269}">
      <dgm:prSet/>
      <dgm:spPr/>
      <dgm:t>
        <a:bodyPr/>
        <a:lstStyle/>
        <a:p>
          <a:endParaRPr lang="en-GB">
            <a:latin typeface="Segoe UI" panose="020B0502040204020203" pitchFamily="34" charset="0"/>
            <a:cs typeface="Segoe UI" panose="020B0502040204020203" pitchFamily="34" charset="0"/>
          </a:endParaRPr>
        </a:p>
      </dgm:t>
    </dgm:pt>
    <dgm:pt modelId="{BEC12DB7-D6CE-44D8-81AF-7EB494A3D84C}" type="sibTrans" cxnId="{6D9A114D-62BF-4B45-9D42-4A9703DDF269}">
      <dgm:prSet/>
      <dgm:spPr/>
      <dgm:t>
        <a:bodyPr/>
        <a:lstStyle/>
        <a:p>
          <a:endParaRPr lang="en-GB">
            <a:latin typeface="Segoe UI" panose="020B0502040204020203" pitchFamily="34" charset="0"/>
            <a:cs typeface="Segoe UI" panose="020B0502040204020203" pitchFamily="34" charset="0"/>
          </a:endParaRPr>
        </a:p>
      </dgm:t>
    </dgm:pt>
    <dgm:pt modelId="{34E70D89-3110-40B2-97B1-E83BF687B36A}">
      <dgm:prSet phldrT="[Text]"/>
      <dgm:spPr/>
      <dgm:t>
        <a:bodyPr/>
        <a:lstStyle/>
        <a:p>
          <a:r>
            <a:rPr lang="en-US" dirty="0">
              <a:latin typeface="Segoe UI" panose="020B0502040204020203" pitchFamily="34" charset="0"/>
              <a:cs typeface="Segoe UI" panose="020B0502040204020203" pitchFamily="34" charset="0"/>
            </a:rPr>
            <a:t>Test</a:t>
          </a:r>
          <a:endParaRPr lang="en-GB" dirty="0">
            <a:latin typeface="Segoe UI" panose="020B0502040204020203" pitchFamily="34" charset="0"/>
            <a:cs typeface="Segoe UI" panose="020B0502040204020203" pitchFamily="34" charset="0"/>
          </a:endParaRPr>
        </a:p>
      </dgm:t>
    </dgm:pt>
    <dgm:pt modelId="{9D82F02C-D511-4ECF-A6EE-49F7F44EE9BD}" type="parTrans" cxnId="{DFE26082-9FE5-49CE-88AA-384BDF47BC6F}">
      <dgm:prSet/>
      <dgm:spPr/>
      <dgm:t>
        <a:bodyPr/>
        <a:lstStyle/>
        <a:p>
          <a:endParaRPr lang="en-GB">
            <a:latin typeface="Segoe UI" panose="020B0502040204020203" pitchFamily="34" charset="0"/>
            <a:cs typeface="Segoe UI" panose="020B0502040204020203" pitchFamily="34" charset="0"/>
          </a:endParaRPr>
        </a:p>
      </dgm:t>
    </dgm:pt>
    <dgm:pt modelId="{6DE9FC0E-E385-4E43-A864-D6BC09ABE352}" type="sibTrans" cxnId="{DFE26082-9FE5-49CE-88AA-384BDF47BC6F}">
      <dgm:prSet/>
      <dgm:spPr/>
      <dgm:t>
        <a:bodyPr/>
        <a:lstStyle/>
        <a:p>
          <a:endParaRPr lang="en-GB">
            <a:latin typeface="Segoe UI" panose="020B0502040204020203" pitchFamily="34" charset="0"/>
            <a:cs typeface="Segoe UI" panose="020B0502040204020203" pitchFamily="34" charset="0"/>
          </a:endParaRPr>
        </a:p>
      </dgm:t>
    </dgm:pt>
    <dgm:pt modelId="{9DF5F09E-60D9-4176-BBC9-CD4529E42AD7}">
      <dgm:prSet phldrT="[Text]"/>
      <dgm:spPr/>
      <dgm:t>
        <a:bodyPr/>
        <a:lstStyle/>
        <a:p>
          <a:r>
            <a:rPr lang="en-US" dirty="0">
              <a:latin typeface="Segoe UI" panose="020B0502040204020203" pitchFamily="34" charset="0"/>
              <a:cs typeface="Segoe UI" panose="020B0502040204020203" pitchFamily="34" charset="0"/>
            </a:rPr>
            <a:t>Deploy</a:t>
          </a:r>
          <a:endParaRPr lang="en-GB" dirty="0">
            <a:latin typeface="Segoe UI" panose="020B0502040204020203" pitchFamily="34" charset="0"/>
            <a:cs typeface="Segoe UI" panose="020B0502040204020203" pitchFamily="34" charset="0"/>
          </a:endParaRPr>
        </a:p>
      </dgm:t>
    </dgm:pt>
    <dgm:pt modelId="{94754AC3-4C52-4F6D-A453-5A65DC19C56E}" type="parTrans" cxnId="{366D996E-C89D-447F-8FBA-C17AEBE30BC6}">
      <dgm:prSet/>
      <dgm:spPr/>
      <dgm:t>
        <a:bodyPr/>
        <a:lstStyle/>
        <a:p>
          <a:endParaRPr lang="en-GB">
            <a:latin typeface="Segoe UI" panose="020B0502040204020203" pitchFamily="34" charset="0"/>
            <a:cs typeface="Segoe UI" panose="020B0502040204020203" pitchFamily="34" charset="0"/>
          </a:endParaRPr>
        </a:p>
      </dgm:t>
    </dgm:pt>
    <dgm:pt modelId="{6841622A-9ACA-4764-A0E9-AAF2C4686A45}" type="sibTrans" cxnId="{366D996E-C89D-447F-8FBA-C17AEBE30BC6}">
      <dgm:prSet/>
      <dgm:spPr/>
      <dgm:t>
        <a:bodyPr/>
        <a:lstStyle/>
        <a:p>
          <a:endParaRPr lang="en-GB">
            <a:latin typeface="Segoe UI" panose="020B0502040204020203" pitchFamily="34" charset="0"/>
            <a:cs typeface="Segoe UI" panose="020B0502040204020203" pitchFamily="34" charset="0"/>
          </a:endParaRPr>
        </a:p>
      </dgm:t>
    </dgm:pt>
    <dgm:pt modelId="{1FAEFCBB-1C34-4A4C-B3ED-A101DF8E331D}">
      <dgm:prSet phldrT="[Text]"/>
      <dgm:spPr>
        <a:solidFill>
          <a:srgbClr val="FFC000"/>
        </a:solidFill>
      </dgm:spPr>
      <dgm:t>
        <a:bodyPr/>
        <a:lstStyle/>
        <a:p>
          <a:r>
            <a:rPr lang="en-US" dirty="0">
              <a:solidFill>
                <a:schemeClr val="bg1"/>
              </a:solidFill>
              <a:latin typeface="Segoe UI" panose="020B0502040204020203" pitchFamily="34" charset="0"/>
              <a:cs typeface="Segoe UI" panose="020B0502040204020203" pitchFamily="34" charset="0"/>
            </a:rPr>
            <a:t>Orchestrate</a:t>
          </a:r>
        </a:p>
        <a:p>
          <a:r>
            <a:rPr lang="en-US" dirty="0">
              <a:solidFill>
                <a:schemeClr val="bg1"/>
              </a:solidFill>
              <a:latin typeface="Segoe UI" panose="020B0502040204020203" pitchFamily="34" charset="0"/>
              <a:cs typeface="Segoe UI" panose="020B0502040204020203" pitchFamily="34" charset="0"/>
            </a:rPr>
            <a:t>(Analytics)</a:t>
          </a:r>
          <a:endParaRPr lang="en-GB" dirty="0">
            <a:solidFill>
              <a:schemeClr val="bg1"/>
            </a:solidFill>
            <a:latin typeface="Segoe UI" panose="020B0502040204020203" pitchFamily="34" charset="0"/>
            <a:cs typeface="Segoe UI" panose="020B0502040204020203" pitchFamily="34" charset="0"/>
          </a:endParaRPr>
        </a:p>
      </dgm:t>
    </dgm:pt>
    <dgm:pt modelId="{850E1F80-6C21-4B01-8717-93BA6A705938}" type="parTrans" cxnId="{C19B93D5-002D-4BC9-9B95-5B9C3224C6B4}">
      <dgm:prSet/>
      <dgm:spPr/>
      <dgm:t>
        <a:bodyPr/>
        <a:lstStyle/>
        <a:p>
          <a:endParaRPr lang="en-GB">
            <a:latin typeface="Segoe UI" panose="020B0502040204020203" pitchFamily="34" charset="0"/>
            <a:cs typeface="Segoe UI" panose="020B0502040204020203" pitchFamily="34" charset="0"/>
          </a:endParaRPr>
        </a:p>
      </dgm:t>
    </dgm:pt>
    <dgm:pt modelId="{3DF1039F-053C-46C0-BDA7-7E3DBD15001A}" type="sibTrans" cxnId="{C19B93D5-002D-4BC9-9B95-5B9C3224C6B4}">
      <dgm:prSet/>
      <dgm:spPr/>
      <dgm:t>
        <a:bodyPr/>
        <a:lstStyle/>
        <a:p>
          <a:endParaRPr lang="en-GB">
            <a:latin typeface="Segoe UI" panose="020B0502040204020203" pitchFamily="34" charset="0"/>
            <a:cs typeface="Segoe UI" panose="020B0502040204020203" pitchFamily="34" charset="0"/>
          </a:endParaRPr>
        </a:p>
      </dgm:t>
    </dgm:pt>
    <dgm:pt modelId="{5ACB6BC4-C775-4F09-BE85-756A9ADFAFA4}">
      <dgm:prSet phldrT="[Text]"/>
      <dgm:spPr/>
      <dgm:t>
        <a:bodyPr/>
        <a:lstStyle/>
        <a:p>
          <a:r>
            <a:rPr lang="en-US" dirty="0">
              <a:latin typeface="Segoe UI" panose="020B0502040204020203" pitchFamily="34" charset="0"/>
              <a:cs typeface="Segoe UI" panose="020B0502040204020203" pitchFamily="34" charset="0"/>
            </a:rPr>
            <a:t>Monitor</a:t>
          </a:r>
          <a:endParaRPr lang="en-GB" dirty="0">
            <a:latin typeface="Segoe UI" panose="020B0502040204020203" pitchFamily="34" charset="0"/>
            <a:cs typeface="Segoe UI" panose="020B0502040204020203" pitchFamily="34" charset="0"/>
          </a:endParaRPr>
        </a:p>
      </dgm:t>
    </dgm:pt>
    <dgm:pt modelId="{54DF7D91-94E1-45AF-8E48-159689109758}" type="parTrans" cxnId="{2093A8FF-E0C6-45F1-9564-3DE64BE025C7}">
      <dgm:prSet/>
      <dgm:spPr/>
      <dgm:t>
        <a:bodyPr/>
        <a:lstStyle/>
        <a:p>
          <a:endParaRPr lang="en-GB">
            <a:latin typeface="Segoe UI" panose="020B0502040204020203" pitchFamily="34" charset="0"/>
            <a:cs typeface="Segoe UI" panose="020B0502040204020203" pitchFamily="34" charset="0"/>
          </a:endParaRPr>
        </a:p>
      </dgm:t>
    </dgm:pt>
    <dgm:pt modelId="{6349931C-B066-4A06-A27E-3872ACB35BD8}" type="sibTrans" cxnId="{2093A8FF-E0C6-45F1-9564-3DE64BE025C7}">
      <dgm:prSet/>
      <dgm:spPr/>
      <dgm:t>
        <a:bodyPr/>
        <a:lstStyle/>
        <a:p>
          <a:endParaRPr lang="en-GB">
            <a:latin typeface="Segoe UI" panose="020B0502040204020203" pitchFamily="34" charset="0"/>
            <a:cs typeface="Segoe UI" panose="020B0502040204020203" pitchFamily="34" charset="0"/>
          </a:endParaRPr>
        </a:p>
      </dgm:t>
    </dgm:pt>
    <dgm:pt modelId="{0AC43197-AAE5-4E6F-8092-222CC1B98C8B}" type="pres">
      <dgm:prSet presAssocID="{667F9A88-4DBE-428F-BB93-947D6A5AECAD}" presName="Name0" presStyleCnt="0">
        <dgm:presLayoutVars>
          <dgm:dir/>
          <dgm:animLvl val="lvl"/>
          <dgm:resizeHandles val="exact"/>
        </dgm:presLayoutVars>
      </dgm:prSet>
      <dgm:spPr/>
    </dgm:pt>
    <dgm:pt modelId="{67404CC9-18AD-4D1F-B2E4-88F3D0087898}" type="pres">
      <dgm:prSet presAssocID="{576843D3-8E85-4DBF-9F0D-75A34736F650}" presName="parTxOnly" presStyleLbl="node1" presStyleIdx="0" presStyleCnt="7">
        <dgm:presLayoutVars>
          <dgm:chMax val="0"/>
          <dgm:chPref val="0"/>
          <dgm:bulletEnabled val="1"/>
        </dgm:presLayoutVars>
      </dgm:prSet>
      <dgm:spPr/>
    </dgm:pt>
    <dgm:pt modelId="{AC5D5C29-AA7E-4D6F-AC25-2F7B4B1F6184}" type="pres">
      <dgm:prSet presAssocID="{204EB404-F8B3-45B5-925D-33B601D820A2}" presName="parTxOnlySpace" presStyleCnt="0"/>
      <dgm:spPr/>
    </dgm:pt>
    <dgm:pt modelId="{79D482A2-2E5C-47F1-B90B-8374F61356FA}" type="pres">
      <dgm:prSet presAssocID="{AE076420-5F96-4DB3-8663-9A2CAE2F2884}" presName="parTxOnly" presStyleLbl="node1" presStyleIdx="1" presStyleCnt="7">
        <dgm:presLayoutVars>
          <dgm:chMax val="0"/>
          <dgm:chPref val="0"/>
          <dgm:bulletEnabled val="1"/>
        </dgm:presLayoutVars>
      </dgm:prSet>
      <dgm:spPr/>
    </dgm:pt>
    <dgm:pt modelId="{BA884BBE-7767-4167-8AEB-29467E44D31C}" type="pres">
      <dgm:prSet presAssocID="{404145F9-18F8-450A-93BA-9A4286DF6291}" presName="parTxOnlySpace" presStyleCnt="0"/>
      <dgm:spPr/>
    </dgm:pt>
    <dgm:pt modelId="{78FAC102-A707-4CB0-B126-8EB37EAB867A}" type="pres">
      <dgm:prSet presAssocID="{71DA391C-436B-4DC6-A677-C94D90C1F544}" presName="parTxOnly" presStyleLbl="node1" presStyleIdx="2" presStyleCnt="7">
        <dgm:presLayoutVars>
          <dgm:chMax val="0"/>
          <dgm:chPref val="0"/>
          <dgm:bulletEnabled val="1"/>
        </dgm:presLayoutVars>
      </dgm:prSet>
      <dgm:spPr/>
    </dgm:pt>
    <dgm:pt modelId="{51697663-1257-477E-9B49-6C0D6428EE61}" type="pres">
      <dgm:prSet presAssocID="{BEC12DB7-D6CE-44D8-81AF-7EB494A3D84C}" presName="parTxOnlySpace" presStyleCnt="0"/>
      <dgm:spPr/>
    </dgm:pt>
    <dgm:pt modelId="{8F183A3A-15FF-4498-9BA5-1AB04C64740B}" type="pres">
      <dgm:prSet presAssocID="{34E70D89-3110-40B2-97B1-E83BF687B36A}" presName="parTxOnly" presStyleLbl="node1" presStyleIdx="3" presStyleCnt="7">
        <dgm:presLayoutVars>
          <dgm:chMax val="0"/>
          <dgm:chPref val="0"/>
          <dgm:bulletEnabled val="1"/>
        </dgm:presLayoutVars>
      </dgm:prSet>
      <dgm:spPr/>
    </dgm:pt>
    <dgm:pt modelId="{8DAD43D5-3CBE-4F6D-9BD9-51A53788408D}" type="pres">
      <dgm:prSet presAssocID="{6DE9FC0E-E385-4E43-A864-D6BC09ABE352}" presName="parTxOnlySpace" presStyleCnt="0"/>
      <dgm:spPr/>
    </dgm:pt>
    <dgm:pt modelId="{6AE81C61-28E2-41F4-9050-FB5CF92C881C}" type="pres">
      <dgm:prSet presAssocID="{9DF5F09E-60D9-4176-BBC9-CD4529E42AD7}" presName="parTxOnly" presStyleLbl="node1" presStyleIdx="4" presStyleCnt="7">
        <dgm:presLayoutVars>
          <dgm:chMax val="0"/>
          <dgm:chPref val="0"/>
          <dgm:bulletEnabled val="1"/>
        </dgm:presLayoutVars>
      </dgm:prSet>
      <dgm:spPr/>
    </dgm:pt>
    <dgm:pt modelId="{649A5B0B-52BF-46A2-8681-9575DEBEF2E9}" type="pres">
      <dgm:prSet presAssocID="{6841622A-9ACA-4764-A0E9-AAF2C4686A45}" presName="parTxOnlySpace" presStyleCnt="0"/>
      <dgm:spPr/>
    </dgm:pt>
    <dgm:pt modelId="{B8DD172E-3ECD-42E5-A5F2-9625919C3C72}" type="pres">
      <dgm:prSet presAssocID="{1FAEFCBB-1C34-4A4C-B3ED-A101DF8E331D}" presName="parTxOnly" presStyleLbl="node1" presStyleIdx="5" presStyleCnt="7">
        <dgm:presLayoutVars>
          <dgm:chMax val="0"/>
          <dgm:chPref val="0"/>
          <dgm:bulletEnabled val="1"/>
        </dgm:presLayoutVars>
      </dgm:prSet>
      <dgm:spPr/>
    </dgm:pt>
    <dgm:pt modelId="{FA95693A-F9C7-4E02-8135-457CDC08E88A}" type="pres">
      <dgm:prSet presAssocID="{3DF1039F-053C-46C0-BDA7-7E3DBD15001A}" presName="parTxOnlySpace" presStyleCnt="0"/>
      <dgm:spPr/>
    </dgm:pt>
    <dgm:pt modelId="{97C6EF0C-F7BD-47A9-8255-D81E9AADA9EA}" type="pres">
      <dgm:prSet presAssocID="{5ACB6BC4-C775-4F09-BE85-756A9ADFAFA4}" presName="parTxOnly" presStyleLbl="node1" presStyleIdx="6" presStyleCnt="7">
        <dgm:presLayoutVars>
          <dgm:chMax val="0"/>
          <dgm:chPref val="0"/>
          <dgm:bulletEnabled val="1"/>
        </dgm:presLayoutVars>
      </dgm:prSet>
      <dgm:spPr/>
    </dgm:pt>
  </dgm:ptLst>
  <dgm:cxnLst>
    <dgm:cxn modelId="{2CF1960E-B78C-4B85-B328-552A8679D786}" type="presOf" srcId="{AE076420-5F96-4DB3-8663-9A2CAE2F2884}" destId="{79D482A2-2E5C-47F1-B90B-8374F61356FA}" srcOrd="0" destOrd="0" presId="urn:microsoft.com/office/officeart/2005/8/layout/chevron1"/>
    <dgm:cxn modelId="{3AA2AF2B-FBB2-4F09-8664-FFA78DCE3AB5}" type="presOf" srcId="{667F9A88-4DBE-428F-BB93-947D6A5AECAD}" destId="{0AC43197-AAE5-4E6F-8092-222CC1B98C8B}" srcOrd="0" destOrd="0" presId="urn:microsoft.com/office/officeart/2005/8/layout/chevron1"/>
    <dgm:cxn modelId="{6D9A114D-62BF-4B45-9D42-4A9703DDF269}" srcId="{667F9A88-4DBE-428F-BB93-947D6A5AECAD}" destId="{71DA391C-436B-4DC6-A677-C94D90C1F544}" srcOrd="2" destOrd="0" parTransId="{7307FE3B-C1C6-4D85-94E3-506CB8FEEC7F}" sibTransId="{BEC12DB7-D6CE-44D8-81AF-7EB494A3D84C}"/>
    <dgm:cxn modelId="{366D996E-C89D-447F-8FBA-C17AEBE30BC6}" srcId="{667F9A88-4DBE-428F-BB93-947D6A5AECAD}" destId="{9DF5F09E-60D9-4176-BBC9-CD4529E42AD7}" srcOrd="4" destOrd="0" parTransId="{94754AC3-4C52-4F6D-A453-5A65DC19C56E}" sibTransId="{6841622A-9ACA-4764-A0E9-AAF2C4686A45}"/>
    <dgm:cxn modelId="{DFE26082-9FE5-49CE-88AA-384BDF47BC6F}" srcId="{667F9A88-4DBE-428F-BB93-947D6A5AECAD}" destId="{34E70D89-3110-40B2-97B1-E83BF687B36A}" srcOrd="3" destOrd="0" parTransId="{9D82F02C-D511-4ECF-A6EE-49F7F44EE9BD}" sibTransId="{6DE9FC0E-E385-4E43-A864-D6BC09ABE352}"/>
    <dgm:cxn modelId="{6DF04885-0AFE-4FD6-A666-97207DD2B5E2}" type="presOf" srcId="{71DA391C-436B-4DC6-A677-C94D90C1F544}" destId="{78FAC102-A707-4CB0-B126-8EB37EAB867A}" srcOrd="0" destOrd="0" presId="urn:microsoft.com/office/officeart/2005/8/layout/chevron1"/>
    <dgm:cxn modelId="{32534286-45A1-4CC7-8FFB-D7C02E31FA51}" type="presOf" srcId="{34E70D89-3110-40B2-97B1-E83BF687B36A}" destId="{8F183A3A-15FF-4498-9BA5-1AB04C64740B}" srcOrd="0" destOrd="0" presId="urn:microsoft.com/office/officeart/2005/8/layout/chevron1"/>
    <dgm:cxn modelId="{3F4547A1-36B9-4194-90BD-311DAD10DC15}" type="presOf" srcId="{576843D3-8E85-4DBF-9F0D-75A34736F650}" destId="{67404CC9-18AD-4D1F-B2E4-88F3D0087898}" srcOrd="0" destOrd="0" presId="urn:microsoft.com/office/officeart/2005/8/layout/chevron1"/>
    <dgm:cxn modelId="{C19B93D5-002D-4BC9-9B95-5B9C3224C6B4}" srcId="{667F9A88-4DBE-428F-BB93-947D6A5AECAD}" destId="{1FAEFCBB-1C34-4A4C-B3ED-A101DF8E331D}" srcOrd="5" destOrd="0" parTransId="{850E1F80-6C21-4B01-8717-93BA6A705938}" sibTransId="{3DF1039F-053C-46C0-BDA7-7E3DBD15001A}"/>
    <dgm:cxn modelId="{3087D5E2-C19A-46BF-94C5-B458153189A9}" type="presOf" srcId="{1FAEFCBB-1C34-4A4C-B3ED-A101DF8E331D}" destId="{B8DD172E-3ECD-42E5-A5F2-9625919C3C72}" srcOrd="0" destOrd="0" presId="urn:microsoft.com/office/officeart/2005/8/layout/chevron1"/>
    <dgm:cxn modelId="{DC3786F1-0DD6-48D6-B37B-DE91A5759986}" srcId="{667F9A88-4DBE-428F-BB93-947D6A5AECAD}" destId="{AE076420-5F96-4DB3-8663-9A2CAE2F2884}" srcOrd="1" destOrd="0" parTransId="{B9D0E8B9-87FF-4979-8732-C9EF5D85E1F0}" sibTransId="{404145F9-18F8-450A-93BA-9A4286DF6291}"/>
    <dgm:cxn modelId="{95FB1BF2-7275-4DC8-90FA-E2F72DAD402F}" type="presOf" srcId="{9DF5F09E-60D9-4176-BBC9-CD4529E42AD7}" destId="{6AE81C61-28E2-41F4-9050-FB5CF92C881C}" srcOrd="0" destOrd="0" presId="urn:microsoft.com/office/officeart/2005/8/layout/chevron1"/>
    <dgm:cxn modelId="{3C0D74FE-94E7-4414-A572-DF4CCC47EDB1}" srcId="{667F9A88-4DBE-428F-BB93-947D6A5AECAD}" destId="{576843D3-8E85-4DBF-9F0D-75A34736F650}" srcOrd="0" destOrd="0" parTransId="{7D925843-A404-4DB3-A3A4-2F0B8EA77BAC}" sibTransId="{204EB404-F8B3-45B5-925D-33B601D820A2}"/>
    <dgm:cxn modelId="{0BD984FE-3B2B-4F6A-A9C7-CF547D2A0337}" type="presOf" srcId="{5ACB6BC4-C775-4F09-BE85-756A9ADFAFA4}" destId="{97C6EF0C-F7BD-47A9-8255-D81E9AADA9EA}" srcOrd="0" destOrd="0" presId="urn:microsoft.com/office/officeart/2005/8/layout/chevron1"/>
    <dgm:cxn modelId="{2093A8FF-E0C6-45F1-9564-3DE64BE025C7}" srcId="{667F9A88-4DBE-428F-BB93-947D6A5AECAD}" destId="{5ACB6BC4-C775-4F09-BE85-756A9ADFAFA4}" srcOrd="6" destOrd="0" parTransId="{54DF7D91-94E1-45AF-8E48-159689109758}" sibTransId="{6349931C-B066-4A06-A27E-3872ACB35BD8}"/>
    <dgm:cxn modelId="{2A4FFE08-47D5-4222-B6E5-649FF0903045}" type="presParOf" srcId="{0AC43197-AAE5-4E6F-8092-222CC1B98C8B}" destId="{67404CC9-18AD-4D1F-B2E4-88F3D0087898}" srcOrd="0" destOrd="0" presId="urn:microsoft.com/office/officeart/2005/8/layout/chevron1"/>
    <dgm:cxn modelId="{057C77FF-A28A-47A9-9371-D305F2F0BE25}" type="presParOf" srcId="{0AC43197-AAE5-4E6F-8092-222CC1B98C8B}" destId="{AC5D5C29-AA7E-4D6F-AC25-2F7B4B1F6184}" srcOrd="1" destOrd="0" presId="urn:microsoft.com/office/officeart/2005/8/layout/chevron1"/>
    <dgm:cxn modelId="{93BA9ED0-F7D0-4509-9B6A-BD96F957EAB5}" type="presParOf" srcId="{0AC43197-AAE5-4E6F-8092-222CC1B98C8B}" destId="{79D482A2-2E5C-47F1-B90B-8374F61356FA}" srcOrd="2" destOrd="0" presId="urn:microsoft.com/office/officeart/2005/8/layout/chevron1"/>
    <dgm:cxn modelId="{DDFFCEFA-86C9-42D2-8797-B0FDCD88B189}" type="presParOf" srcId="{0AC43197-AAE5-4E6F-8092-222CC1B98C8B}" destId="{BA884BBE-7767-4167-8AEB-29467E44D31C}" srcOrd="3" destOrd="0" presId="urn:microsoft.com/office/officeart/2005/8/layout/chevron1"/>
    <dgm:cxn modelId="{5C2A1BE1-46AF-4E08-91AE-6A20D788020E}" type="presParOf" srcId="{0AC43197-AAE5-4E6F-8092-222CC1B98C8B}" destId="{78FAC102-A707-4CB0-B126-8EB37EAB867A}" srcOrd="4" destOrd="0" presId="urn:microsoft.com/office/officeart/2005/8/layout/chevron1"/>
    <dgm:cxn modelId="{2CB74DAA-E166-4592-83F2-29C5762CE05C}" type="presParOf" srcId="{0AC43197-AAE5-4E6F-8092-222CC1B98C8B}" destId="{51697663-1257-477E-9B49-6C0D6428EE61}" srcOrd="5" destOrd="0" presId="urn:microsoft.com/office/officeart/2005/8/layout/chevron1"/>
    <dgm:cxn modelId="{9011A0DC-8046-40F8-AAB0-5554690681E7}" type="presParOf" srcId="{0AC43197-AAE5-4E6F-8092-222CC1B98C8B}" destId="{8F183A3A-15FF-4498-9BA5-1AB04C64740B}" srcOrd="6" destOrd="0" presId="urn:microsoft.com/office/officeart/2005/8/layout/chevron1"/>
    <dgm:cxn modelId="{A9ACBB95-9327-45E5-A3C4-16C54314C09D}" type="presParOf" srcId="{0AC43197-AAE5-4E6F-8092-222CC1B98C8B}" destId="{8DAD43D5-3CBE-4F6D-9BD9-51A53788408D}" srcOrd="7" destOrd="0" presId="urn:microsoft.com/office/officeart/2005/8/layout/chevron1"/>
    <dgm:cxn modelId="{1CBB5571-0614-42C0-B77B-B862FA77526D}" type="presParOf" srcId="{0AC43197-AAE5-4E6F-8092-222CC1B98C8B}" destId="{6AE81C61-28E2-41F4-9050-FB5CF92C881C}" srcOrd="8" destOrd="0" presId="urn:microsoft.com/office/officeart/2005/8/layout/chevron1"/>
    <dgm:cxn modelId="{10C51D48-2022-4484-8068-DDEC682F4DD4}" type="presParOf" srcId="{0AC43197-AAE5-4E6F-8092-222CC1B98C8B}" destId="{649A5B0B-52BF-46A2-8681-9575DEBEF2E9}" srcOrd="9" destOrd="0" presId="urn:microsoft.com/office/officeart/2005/8/layout/chevron1"/>
    <dgm:cxn modelId="{9FC7350E-7044-4C1C-8B9F-5CCCA1B63941}" type="presParOf" srcId="{0AC43197-AAE5-4E6F-8092-222CC1B98C8B}" destId="{B8DD172E-3ECD-42E5-A5F2-9625919C3C72}" srcOrd="10" destOrd="0" presId="urn:microsoft.com/office/officeart/2005/8/layout/chevron1"/>
    <dgm:cxn modelId="{92848BAB-3556-4694-8E9D-465DC07EFC68}" type="presParOf" srcId="{0AC43197-AAE5-4E6F-8092-222CC1B98C8B}" destId="{FA95693A-F9C7-4E02-8135-457CDC08E88A}" srcOrd="11" destOrd="0" presId="urn:microsoft.com/office/officeart/2005/8/layout/chevron1"/>
    <dgm:cxn modelId="{EC794881-9273-48FD-A5A3-4386443DFB1F}" type="presParOf" srcId="{0AC43197-AAE5-4E6F-8092-222CC1B98C8B}" destId="{97C6EF0C-F7BD-47A9-8255-D81E9AADA9EA}"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04CC9-18AD-4D1F-B2E4-88F3D0087898}">
      <dsp:nvSpPr>
        <dsp:cNvPr id="0" name=""/>
        <dsp:cNvSpPr/>
      </dsp:nvSpPr>
      <dsp:spPr>
        <a:xfrm>
          <a:off x="0" y="2304352"/>
          <a:ext cx="1815162" cy="72606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Sandbox Management</a:t>
          </a:r>
          <a:endParaRPr lang="en-GB" sz="1300" kern="1200" dirty="0">
            <a:latin typeface="Segoe UI" panose="020B0502040204020203" pitchFamily="34" charset="0"/>
            <a:cs typeface="Segoe UI" panose="020B0502040204020203" pitchFamily="34" charset="0"/>
          </a:endParaRPr>
        </a:p>
      </dsp:txBody>
      <dsp:txXfrm>
        <a:off x="363032" y="2304352"/>
        <a:ext cx="1089098" cy="726064"/>
      </dsp:txXfrm>
    </dsp:sp>
    <dsp:sp modelId="{79D482A2-2E5C-47F1-B90B-8374F61356FA}">
      <dsp:nvSpPr>
        <dsp:cNvPr id="0" name=""/>
        <dsp:cNvSpPr/>
      </dsp:nvSpPr>
      <dsp:spPr>
        <a:xfrm>
          <a:off x="1633645" y="2304352"/>
          <a:ext cx="1815162" cy="72606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Develop</a:t>
          </a:r>
          <a:endParaRPr lang="en-GB" sz="1300" kern="1200" dirty="0">
            <a:latin typeface="Segoe UI" panose="020B0502040204020203" pitchFamily="34" charset="0"/>
            <a:cs typeface="Segoe UI" panose="020B0502040204020203" pitchFamily="34" charset="0"/>
          </a:endParaRPr>
        </a:p>
      </dsp:txBody>
      <dsp:txXfrm>
        <a:off x="1996677" y="2304352"/>
        <a:ext cx="1089098" cy="726064"/>
      </dsp:txXfrm>
    </dsp:sp>
    <dsp:sp modelId="{78FAC102-A707-4CB0-B126-8EB37EAB867A}">
      <dsp:nvSpPr>
        <dsp:cNvPr id="0" name=""/>
        <dsp:cNvSpPr/>
      </dsp:nvSpPr>
      <dsp:spPr>
        <a:xfrm>
          <a:off x="3267291" y="2304352"/>
          <a:ext cx="1815162" cy="726064"/>
        </a:xfrm>
        <a:prstGeom prst="chevron">
          <a:avLst/>
        </a:prstGeom>
        <a:solidFill>
          <a:srgbClr val="FFC0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latin typeface="Segoe UI" panose="020B0502040204020203" pitchFamily="34" charset="0"/>
              <a:cs typeface="Segoe UI" panose="020B0502040204020203" pitchFamily="34" charset="0"/>
            </a:rPr>
            <a:t>Orchestrate (Data)</a:t>
          </a:r>
          <a:endParaRPr lang="en-GB" sz="1300" kern="1200" dirty="0">
            <a:solidFill>
              <a:schemeClr val="bg1"/>
            </a:solidFill>
            <a:latin typeface="Segoe UI" panose="020B0502040204020203" pitchFamily="34" charset="0"/>
            <a:cs typeface="Segoe UI" panose="020B0502040204020203" pitchFamily="34" charset="0"/>
          </a:endParaRPr>
        </a:p>
      </dsp:txBody>
      <dsp:txXfrm>
        <a:off x="3630323" y="2304352"/>
        <a:ext cx="1089098" cy="726064"/>
      </dsp:txXfrm>
    </dsp:sp>
    <dsp:sp modelId="{8F183A3A-15FF-4498-9BA5-1AB04C64740B}">
      <dsp:nvSpPr>
        <dsp:cNvPr id="0" name=""/>
        <dsp:cNvSpPr/>
      </dsp:nvSpPr>
      <dsp:spPr>
        <a:xfrm>
          <a:off x="4900937" y="2304352"/>
          <a:ext cx="1815162" cy="72606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Test</a:t>
          </a:r>
          <a:endParaRPr lang="en-GB" sz="1300" kern="1200" dirty="0">
            <a:latin typeface="Segoe UI" panose="020B0502040204020203" pitchFamily="34" charset="0"/>
            <a:cs typeface="Segoe UI" panose="020B0502040204020203" pitchFamily="34" charset="0"/>
          </a:endParaRPr>
        </a:p>
      </dsp:txBody>
      <dsp:txXfrm>
        <a:off x="5263969" y="2304352"/>
        <a:ext cx="1089098" cy="726064"/>
      </dsp:txXfrm>
    </dsp:sp>
    <dsp:sp modelId="{6AE81C61-28E2-41F4-9050-FB5CF92C881C}">
      <dsp:nvSpPr>
        <dsp:cNvPr id="0" name=""/>
        <dsp:cNvSpPr/>
      </dsp:nvSpPr>
      <dsp:spPr>
        <a:xfrm>
          <a:off x="6534583" y="2304352"/>
          <a:ext cx="1815162" cy="72606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Deploy</a:t>
          </a:r>
          <a:endParaRPr lang="en-GB" sz="1300" kern="1200" dirty="0">
            <a:latin typeface="Segoe UI" panose="020B0502040204020203" pitchFamily="34" charset="0"/>
            <a:cs typeface="Segoe UI" panose="020B0502040204020203" pitchFamily="34" charset="0"/>
          </a:endParaRPr>
        </a:p>
      </dsp:txBody>
      <dsp:txXfrm>
        <a:off x="6897615" y="2304352"/>
        <a:ext cx="1089098" cy="726064"/>
      </dsp:txXfrm>
    </dsp:sp>
    <dsp:sp modelId="{B8DD172E-3ECD-42E5-A5F2-9625919C3C72}">
      <dsp:nvSpPr>
        <dsp:cNvPr id="0" name=""/>
        <dsp:cNvSpPr/>
      </dsp:nvSpPr>
      <dsp:spPr>
        <a:xfrm>
          <a:off x="8168229" y="2304352"/>
          <a:ext cx="1815162" cy="726064"/>
        </a:xfrm>
        <a:prstGeom prst="chevron">
          <a:avLst/>
        </a:prstGeom>
        <a:solidFill>
          <a:srgbClr val="FFC0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latin typeface="Segoe UI" panose="020B0502040204020203" pitchFamily="34" charset="0"/>
              <a:cs typeface="Segoe UI" panose="020B0502040204020203" pitchFamily="34" charset="0"/>
            </a:rPr>
            <a:t>Orchestrate</a:t>
          </a:r>
        </a:p>
        <a:p>
          <a:pPr marL="0" lvl="0" indent="0" algn="ctr" defTabSz="577850">
            <a:lnSpc>
              <a:spcPct val="90000"/>
            </a:lnSpc>
            <a:spcBef>
              <a:spcPct val="0"/>
            </a:spcBef>
            <a:spcAft>
              <a:spcPct val="35000"/>
            </a:spcAft>
            <a:buNone/>
          </a:pPr>
          <a:r>
            <a:rPr lang="en-US" sz="1300" kern="1200" dirty="0">
              <a:solidFill>
                <a:schemeClr val="bg1"/>
              </a:solidFill>
              <a:latin typeface="Segoe UI" panose="020B0502040204020203" pitchFamily="34" charset="0"/>
              <a:cs typeface="Segoe UI" panose="020B0502040204020203" pitchFamily="34" charset="0"/>
            </a:rPr>
            <a:t>(Analytics)</a:t>
          </a:r>
          <a:endParaRPr lang="en-GB" sz="1300" kern="1200" dirty="0">
            <a:solidFill>
              <a:schemeClr val="bg1"/>
            </a:solidFill>
            <a:latin typeface="Segoe UI" panose="020B0502040204020203" pitchFamily="34" charset="0"/>
            <a:cs typeface="Segoe UI" panose="020B0502040204020203" pitchFamily="34" charset="0"/>
          </a:endParaRPr>
        </a:p>
      </dsp:txBody>
      <dsp:txXfrm>
        <a:off x="8531261" y="2304352"/>
        <a:ext cx="1089098" cy="726064"/>
      </dsp:txXfrm>
    </dsp:sp>
    <dsp:sp modelId="{97C6EF0C-F7BD-47A9-8255-D81E9AADA9EA}">
      <dsp:nvSpPr>
        <dsp:cNvPr id="0" name=""/>
        <dsp:cNvSpPr/>
      </dsp:nvSpPr>
      <dsp:spPr>
        <a:xfrm>
          <a:off x="9801874" y="2304352"/>
          <a:ext cx="1815162" cy="72606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Monitor</a:t>
          </a:r>
          <a:endParaRPr lang="en-GB" sz="1300" kern="1200" dirty="0">
            <a:latin typeface="Segoe UI" panose="020B0502040204020203" pitchFamily="34" charset="0"/>
            <a:cs typeface="Segoe UI" panose="020B0502040204020203" pitchFamily="34" charset="0"/>
          </a:endParaRPr>
        </a:p>
      </dsp:txBody>
      <dsp:txXfrm>
        <a:off x="10164906" y="2304352"/>
        <a:ext cx="1089098" cy="72606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11300A-E444-417E-AD52-70655A608345}" type="datetimeFigureOut">
              <a:rPr lang="en-GB" smtClean="0"/>
              <a:t>20/02/2023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6F60F-0694-4085-9560-D0DFE04E4C63}" type="slidenum">
              <a:rPr lang="en-GB" smtClean="0"/>
              <a:t>‹#›</a:t>
            </a:fld>
            <a:endParaRPr lang="en-GB" dirty="0"/>
          </a:p>
        </p:txBody>
      </p:sp>
    </p:spTree>
    <p:extLst>
      <p:ext uri="{BB962C8B-B14F-4D97-AF65-F5344CB8AC3E}">
        <p14:creationId xmlns:p14="http://schemas.microsoft.com/office/powerpoint/2010/main" val="295088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36F60F-0694-4085-9560-D0DFE04E4C6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542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10</a:t>
            </a:fld>
            <a:endParaRPr lang="en-GB" dirty="0"/>
          </a:p>
        </p:txBody>
      </p:sp>
    </p:spTree>
    <p:extLst>
      <p:ext uri="{BB962C8B-B14F-4D97-AF65-F5344CB8AC3E}">
        <p14:creationId xmlns:p14="http://schemas.microsoft.com/office/powerpoint/2010/main" val="4161673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of hands:</a:t>
            </a:r>
          </a:p>
          <a:p>
            <a:endParaRPr lang="en-US" dirty="0"/>
          </a:p>
          <a:p>
            <a:pPr marL="228600" indent="-228600">
              <a:buAutoNum type="arabicParenR"/>
            </a:pPr>
            <a:r>
              <a:rPr lang="en-US" dirty="0"/>
              <a:t>Any one seen this firsthand?</a:t>
            </a:r>
          </a:p>
          <a:p>
            <a:pPr marL="228600" indent="-228600">
              <a:buAutoNum type="arabicParenR"/>
            </a:pPr>
            <a:r>
              <a:rPr lang="en-US" dirty="0"/>
              <a:t>Any one seen a colleague go through this?</a:t>
            </a:r>
          </a:p>
          <a:p>
            <a:pPr marL="0" indent="0">
              <a:buNone/>
            </a:pPr>
            <a:endParaRPr lang="en-GB" dirty="0"/>
          </a:p>
          <a:p>
            <a:pPr marL="0" indent="0">
              <a:buNone/>
            </a:pPr>
            <a:endParaRPr lang="en-GB" dirty="0"/>
          </a:p>
          <a:p>
            <a:pPr marL="228600" indent="-228600">
              <a:buAutoNum type="arabicParenR"/>
            </a:pPr>
            <a:endParaRPr lang="en-US" dirty="0"/>
          </a:p>
          <a:p>
            <a:pPr marL="0" indent="0">
              <a:buNone/>
            </a:pPr>
            <a:endParaRPr lang="en-GB"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11</a:t>
            </a:fld>
            <a:endParaRPr lang="en-GB" dirty="0"/>
          </a:p>
        </p:txBody>
      </p:sp>
    </p:spTree>
    <p:extLst>
      <p:ext uri="{BB962C8B-B14F-4D97-AF65-F5344CB8AC3E}">
        <p14:creationId xmlns:p14="http://schemas.microsoft.com/office/powerpoint/2010/main" val="1001559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a project management perspective, a risk is something that could happen, and an issue is a risk that has happened as well as its impact.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that in mind, in this industry it has become common place to view data as a strategic asset to a company’s mission.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we have some risks: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Demand is high - There is such a great need to use data to get a competitive advantage or accelerate capabilities.  This demand can put a strain on teams to deliver and continue to deliver at a swift 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Complex Data Lineage – often the journey of the data crosses multiple teams, with different skills, and even different bosses or objectives.  This complexity can lead to the pipelines that feed your Power BI report to be fragile, and often changes upstream may not be properly communicated to downstream consumers like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Quality Issues -  so I have no doubt that if you have built a Power BI report using data sources you didn’t maintain yourself, issues crop up like: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Missing data OR</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Invalid data, like dates that shouldn’t be in the future.  OR</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Free text fields that should have been a drop-down or field that controlled input.  OR</a:t>
            </a:r>
          </a:p>
          <a:p>
            <a:pPr marL="228600" marR="0" lvl="0" indent="-228600" algn="l" defTabSz="914400" rtl="0" eaLnBrk="1" fontAlgn="auto" latinLnBrk="0" hangingPunct="1">
              <a:lnSpc>
                <a:spcPct val="100000"/>
              </a:lnSpc>
              <a:spcBef>
                <a:spcPts val="0"/>
              </a:spcBef>
              <a:spcAft>
                <a:spcPts val="0"/>
              </a:spcAft>
              <a:buClrTx/>
              <a:buSzTx/>
              <a:buFontTx/>
              <a:buAutoNum type="arabicParenR" startAt="4"/>
              <a:tabLst/>
              <a:defRPr/>
            </a:pPr>
            <a:r>
              <a:rPr lang="en-US" dirty="0"/>
              <a:t>Duplicate data when it should be unique.  OR</a:t>
            </a:r>
          </a:p>
          <a:p>
            <a:pPr marL="228600" marR="0" lvl="0" indent="-228600" algn="l" defTabSz="914400" rtl="0" eaLnBrk="1" fontAlgn="auto" latinLnBrk="0" hangingPunct="1">
              <a:lnSpc>
                <a:spcPct val="100000"/>
              </a:lnSpc>
              <a:spcBef>
                <a:spcPts val="0"/>
              </a:spcBef>
              <a:spcAft>
                <a:spcPts val="0"/>
              </a:spcAft>
              <a:buClrTx/>
              <a:buSzTx/>
              <a:buFontTx/>
              <a:buAutoNum type="arabicParenR" startAt="4"/>
              <a:tabLst/>
              <a:defRPr/>
            </a:pPr>
            <a:r>
              <a:rPr lang="en-US" dirty="0"/>
              <a:t>Schema changes.  If you rely on an Excel spreadsheet and had someone change the columns… you know what I’m talking about.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member of a data analytics project, these risks are an ever-looming cloud on the horizon, and often can lead to issues like….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Defects &amp; Errors.  If left unchecked, defects and errors cause mistrust.   Which then means you often have to manually check for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then leads you to deliver slower because you need to manually check for issues.  When you spend more time manually babysitting existing Power BI Reports, your team has less time to build new features or new reports.  This then can also lead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costs, because time is money.  You either need more staff or more time to maintain existing solutions, or you need more staff or more time to build new solutions as the existing staff are already at capacity.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Ultimately all these issues can lead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Disappointment… if you don’t provide insights at the Speed of Relevancy then customers can’t trust you.  This leads to you being unhappy, the teams burn out, and low morale.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12</a:t>
            </a:fld>
            <a:endParaRPr lang="en-GB" dirty="0"/>
          </a:p>
        </p:txBody>
      </p:sp>
    </p:spTree>
    <p:extLst>
      <p:ext uri="{BB962C8B-B14F-4D97-AF65-F5344CB8AC3E}">
        <p14:creationId xmlns:p14="http://schemas.microsoft.com/office/powerpoint/2010/main" val="3366022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risks and issues are what we all face in the industry.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 remember some 3-month stretches that were really painful for my project team, I drank way too much soda, and was searching for a better way to avoid these risks with the data platforms we were using.</a:t>
            </a:r>
          </a:p>
          <a:p>
            <a:endParaRPr lang="en-US" dirty="0"/>
          </a:p>
          <a:p>
            <a:r>
              <a:rPr lang="en-US" dirty="0"/>
              <a:t>That’s where DataOps came in. Several years ago, a gentleman named Chris Bergh and his co-founder had similar experiences, and so they wrote the DataOps manifesto.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DataOps is focused on the data scientists, engineers, and analysts who build data models and build insightful visualizations.  So What is DataOps exactly?</a:t>
            </a:r>
          </a:p>
          <a:p>
            <a:endParaRPr lang="en-US" dirty="0"/>
          </a:p>
        </p:txBody>
      </p:sp>
      <p:sp>
        <p:nvSpPr>
          <p:cNvPr id="4" name="Slide Number Placeholder 3"/>
          <p:cNvSpPr>
            <a:spLocks noGrp="1"/>
          </p:cNvSpPr>
          <p:nvPr>
            <p:ph type="sldNum" sz="quarter" idx="5"/>
          </p:nvPr>
        </p:nvSpPr>
        <p:spPr/>
        <p:txBody>
          <a:bodyPr/>
          <a:lstStyle/>
          <a:p>
            <a:fld id="{6B36F60F-0694-4085-9560-D0DFE04E4C63}" type="slidenum">
              <a:rPr lang="en-GB" smtClean="0"/>
              <a:t>13</a:t>
            </a:fld>
            <a:endParaRPr lang="en-GB" dirty="0"/>
          </a:p>
        </p:txBody>
      </p:sp>
    </p:spTree>
    <p:extLst>
      <p:ext uri="{BB962C8B-B14F-4D97-AF65-F5344CB8AC3E}">
        <p14:creationId xmlns:p14="http://schemas.microsoft.com/office/powerpoint/2010/main" val="3188833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DataOps is a set of technical practices, cultural norms, &amp; architecture that guide teams toward increasing the quality of their data analytic solutions while decreasing the time it takes to deliver those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consists of three major industry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DevOps – More specifically, DataOps embraces continuous integration and continuous deployment, and the importance of cooperation between those who develop and those who manage operations.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Agile – DataOps also taps into Agile concepts by emphasizing self-organizing teams, short sprints, and delivering value quickly to customers.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Lean Manufacturing – Thirdly, DataOps stresses lean manufacturing ideas by simplifying and standardizing processes and increasing automation.  DataOps inclusion of Lean also promotes treating data and its transformations as a product on a manufacturing line.  Like a real-life manufacturing line, DataOps highlights the need to monitor data quality in every step of the data's transformation.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these concepts are packaged into the DataOps Manifesto, which eloquently defines the areas of emphasis and principles that should guide data analytic projects and teams.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looking at DataOps, how does it address the risk and issues I mentioned earlier?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1827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incorporate DataOps and more specifically its principles, then you can mitigate:</a:t>
            </a:r>
          </a:p>
          <a:p>
            <a:endParaRPr lang="en-US" dirty="0"/>
          </a:p>
          <a:p>
            <a:pPr marL="228600" indent="-228600">
              <a:buAutoNum type="arabicParenR"/>
            </a:pPr>
            <a:r>
              <a:rPr lang="en-US" dirty="0"/>
              <a:t>Many of the errors showing up in your solutions</a:t>
            </a:r>
          </a:p>
          <a:p>
            <a:pPr marL="228600" indent="-228600">
              <a:buAutoNum type="arabicParenR"/>
            </a:pPr>
            <a:r>
              <a:rPr lang="en-US" dirty="0"/>
              <a:t>Track how you are improving in delivery</a:t>
            </a:r>
          </a:p>
          <a:p>
            <a:pPr marL="228600" indent="-228600">
              <a:buAutoNum type="arabicParenR"/>
            </a:pPr>
            <a:r>
              <a:rPr lang="en-US" dirty="0"/>
              <a:t>Be able to empirically show how you deliver solutions, which put you in a better situation with leadership</a:t>
            </a:r>
          </a:p>
          <a:p>
            <a:pPr marL="228600" indent="-228600">
              <a:buAutoNum type="arabicParenR"/>
            </a:pPr>
            <a:r>
              <a:rPr lang="en-US" dirty="0"/>
              <a:t>And more proactively address issues which builds trust with customers. </a:t>
            </a:r>
          </a:p>
          <a:p>
            <a:endParaRPr lang="en-GB" dirty="0"/>
          </a:p>
          <a:p>
            <a:r>
              <a:rPr lang="en-GB" dirty="0"/>
              <a:t>Alright…</a:t>
            </a:r>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15</a:t>
            </a:fld>
            <a:endParaRPr lang="en-GB" dirty="0"/>
          </a:p>
        </p:txBody>
      </p:sp>
    </p:spTree>
    <p:extLst>
      <p:ext uri="{BB962C8B-B14F-4D97-AF65-F5344CB8AC3E}">
        <p14:creationId xmlns:p14="http://schemas.microsoft.com/office/powerpoint/2010/main" val="2168163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this point you may be saying: “John, this is a lovely high-level speech… but how can I practically use these concepts so it helps my team and 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there are 18 principles…. but I have 5 principles that if you incorporate into your work after this session I believe will improve your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take a look…</a:t>
            </a:r>
          </a:p>
        </p:txBody>
      </p:sp>
      <p:sp>
        <p:nvSpPr>
          <p:cNvPr id="4" name="Slide Number Placeholder 3"/>
          <p:cNvSpPr>
            <a:spLocks noGrp="1"/>
          </p:cNvSpPr>
          <p:nvPr>
            <p:ph type="sldNum" sz="quarter" idx="5"/>
          </p:nvPr>
        </p:nvSpPr>
        <p:spPr/>
        <p:txBody>
          <a:bodyPr/>
          <a:lstStyle/>
          <a:p>
            <a:fld id="{6B36F60F-0694-4085-9560-D0DFE04E4C63}" type="slidenum">
              <a:rPr lang="en-GB" smtClean="0"/>
              <a:t>16</a:t>
            </a:fld>
            <a:endParaRPr lang="en-GB" dirty="0"/>
          </a:p>
        </p:txBody>
      </p:sp>
    </p:spTree>
    <p:extLst>
      <p:ext uri="{BB962C8B-B14F-4D97-AF65-F5344CB8AC3E}">
        <p14:creationId xmlns:p14="http://schemas.microsoft.com/office/powerpoint/2010/main" val="3580744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first principle is Make it reproducible (read)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Reproducible results are required and therefore we </a:t>
            </a:r>
            <a:r>
              <a:rPr lang="en-US" sz="1200" b="1" u="sng" dirty="0"/>
              <a:t>version everything</a:t>
            </a:r>
            <a:r>
              <a:rPr lang="en-US" sz="1200" dirty="0"/>
              <a:t>: data, low-level hardware and software configurations, and the code and configuration specific to each tool in the toolchain.</a:t>
            </a:r>
          </a:p>
          <a:p>
            <a:endParaRPr lang="en-GB" dirty="0"/>
          </a:p>
          <a:p>
            <a:r>
              <a:rPr lang="en-US" dirty="0"/>
              <a:t>So practically, if your team is not using it today, learn the version control tool Git.</a:t>
            </a:r>
          </a:p>
          <a:p>
            <a:endParaRPr lang="en-US" dirty="0"/>
          </a:p>
          <a:p>
            <a:r>
              <a:rPr lang="en-US" dirty="0"/>
              <a:t>Once you and your team learn Git, get your code into a git repository.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there is also an excellent tool known as pbi-tools that make it easier to track changes to Power BI files incorporating Git.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I admit that as of early 2023, Power BI doesn’t make it easy to do version control, but I have resources at the end of this presentation help.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Bottom line is this principle emphasizes version control.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439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second principle is Quality is paramount (read)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Analytic pipelines should be built with a </a:t>
            </a:r>
            <a:r>
              <a:rPr lang="en-US" sz="1200" b="1" u="sng" dirty="0"/>
              <a:t>foundation capable of automated detection of abnormalities</a:t>
            </a:r>
            <a:r>
              <a:rPr lang="en-US" sz="1200" dirty="0"/>
              <a:t> and security issues in code, configuration, and data, and should provide continuous feedback to operators for error avoidance.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dirty="0"/>
              <a:t>So what does this mean exactly? Well, when you find an error, build a test.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don’t already leverage tools like DAX Studio, Tabular Editor, or Selenium, please write and build tests for both your Power BI data model and Power BI report.  </a:t>
            </a:r>
          </a:p>
          <a:p>
            <a:endParaRPr lang="en-US" dirty="0"/>
          </a:p>
          <a:p>
            <a:r>
              <a:rPr lang="en-US" dirty="0"/>
              <a:t>The goal is to never be surprised by the same error again in production.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principle also means that tests serve as a Safety Net. When you build a suite of tests, you have the ability to give new team members the safety net.  Just think if you’re new to a project, and you were asked to update a dataset or a stored procedure, and had some way to make sure it didn’t introduce an issue that happened before?  Wouldn’t you feel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testing is easier said then done in Power BI, but in the resources section I provide you some techniques to get started.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991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third principle is Orchestrate (read)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beginning-to-end orchestration of data, tools, code, environments, and the analytic teams work is a key driver of analytic success.</a:t>
            </a:r>
            <a:endParaRPr lang="en-US" dirty="0"/>
          </a:p>
          <a:p>
            <a:endParaRPr lang="en-US" dirty="0"/>
          </a:p>
          <a:p>
            <a:r>
              <a:rPr lang="en-US" dirty="0"/>
              <a:t>So to me, orchestration means your project should have</a:t>
            </a:r>
          </a:p>
          <a:p>
            <a:endParaRPr lang="en-US" dirty="0"/>
          </a:p>
          <a:p>
            <a:r>
              <a:rPr lang="en-US" dirty="0"/>
              <a:t>Continuous Integration – If you have version control then you can integrate changes automatically and move to testing automatically.</a:t>
            </a:r>
          </a:p>
          <a:p>
            <a:endParaRPr lang="en-US" dirty="0"/>
          </a:p>
          <a:p>
            <a:r>
              <a:rPr lang="en-US" dirty="0"/>
              <a:t>Orchestration also means having Continuous Deployment.</a:t>
            </a:r>
          </a:p>
          <a:p>
            <a:endParaRPr lang="en-US" dirty="0"/>
          </a:p>
          <a:p>
            <a:r>
              <a:rPr lang="en-US" dirty="0"/>
              <a:t>If you have Continuous Integration, you can automatically deploy solutions to production (like a production Power BI workspace). Then all of a sudden you are delivering quicker.</a:t>
            </a:r>
          </a:p>
          <a:p>
            <a:endParaRPr lang="en-US" dirty="0"/>
          </a:p>
          <a:p>
            <a:r>
              <a:rPr lang="en-US" dirty="0"/>
              <a:t>Orchestration also means emphasizing “Scripts over Clicks”</a:t>
            </a:r>
          </a:p>
          <a:p>
            <a:endParaRPr lang="en-US" dirty="0"/>
          </a:p>
          <a:p>
            <a:r>
              <a:rPr lang="en-US" dirty="0"/>
              <a:t>If you’re using the Azure Portal, Power BI Service, Report Server… you can script the creation of updates.  You may need to learn Azure CLI or PowerShell or Power Automate (low-code), but manually clicking a setup of an environment or changes introduces a chance for error.  Clicks require you to take screenshots and build documentation.  And in our cloud-based world, interfaces change.  I still find old sky-blue Azure Portal screenshots on Microsoft documentation, but the Azure CLI commands stay pretty consistent, so save yourself having to retake screenshots and build scripts instead.</a:t>
            </a:r>
          </a:p>
          <a:p>
            <a:endParaRPr lang="en-US" dirty="0"/>
          </a:p>
          <a:p>
            <a:r>
              <a:rPr lang="en-US" dirty="0"/>
              <a:t>Now, this is a good time to point out Orchestration happens twice.  On the slide I’ve tried to illustrate that.</a:t>
            </a:r>
          </a:p>
          <a:p>
            <a:endParaRPr lang="en-US" dirty="0"/>
          </a:p>
          <a:p>
            <a:r>
              <a:rPr lang="en-US" dirty="0"/>
              <a:t>The first orchestration happens when you build the data pipelines and bring the value in the form of models, data warehouse, and delta lakes.  This could be done in Azure Data Factory, Power Query, or some other tool.</a:t>
            </a:r>
          </a:p>
          <a:p>
            <a:endParaRPr lang="en-US" dirty="0"/>
          </a:p>
          <a:p>
            <a:r>
              <a:rPr lang="en-US" dirty="0"/>
              <a:t>The second orchestration happens in form of data analytics.  This is when you build the visuals and/or dashboards consumed by your customers.  </a:t>
            </a:r>
          </a:p>
          <a:p>
            <a:r>
              <a:rPr lang="en-US" dirty="0"/>
              <a:t>To reiterate let’s give you another example.  The first orchestrate could be the testing and deployment of Azure Synapse pipelines that builds a set of dimensions and fact tables.  </a:t>
            </a:r>
          </a:p>
          <a:p>
            <a:endParaRPr lang="en-US" dirty="0"/>
          </a:p>
          <a:p>
            <a:r>
              <a:rPr lang="en-US" dirty="0"/>
              <a:t>Now that you have the data, the second part of orchestrate is that you need to isolate some parts of that data to build the complicated DAX that calculates financial metrics for a Power BI Dashboard.  You’re not testing the data now, but rather the DAX code to make sure it’s calculating as expected.  You’re also testing to make sure the Power BI slicers or filters are behaving as expected and testing to make sure your Power BI product meets accessibility standards.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Orchestration leads to huge time savings by eliminating manual steps, so you and your team can focus on building impactful data models and visuals.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Alright, I’ve discussed 3 principles, we’ve got two more to go… </a:t>
            </a:r>
          </a:p>
          <a:p>
            <a:endParaRPr lang="en-GB"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1933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 little about me, I’ve worked with Power BI since 2015 deploying data analytics solutions to small, medium, and large businesses.  And much of what I cover today will be based on my experience with customers and implementing Power BI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will also see on this slide that I am project manager, so I’m always looking to improve project delivery, and some of my perspectives in this session will be geared towards the project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contact information is also provided, as well as my blog articles which are free to read and any code I reference in those articles are free to use under MIT license.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Alright so enough about me, let’s dive in</a:t>
            </a:r>
          </a:p>
        </p:txBody>
      </p:sp>
      <p:sp>
        <p:nvSpPr>
          <p:cNvPr id="4" name="Slide Number Placeholder 3"/>
          <p:cNvSpPr>
            <a:spLocks noGrp="1"/>
          </p:cNvSpPr>
          <p:nvPr>
            <p:ph type="sldNum" sz="quarter" idx="5"/>
          </p:nvPr>
        </p:nvSpPr>
        <p:spPr/>
        <p:txBody>
          <a:bodyPr/>
          <a:lstStyle/>
          <a:p>
            <a:fld id="{6B36F60F-0694-4085-9560-D0DFE04E4C63}" type="slidenum">
              <a:rPr lang="en-GB" smtClean="0"/>
              <a:t>2</a:t>
            </a:fld>
            <a:endParaRPr lang="en-GB" dirty="0"/>
          </a:p>
        </p:txBody>
      </p:sp>
    </p:spTree>
    <p:extLst>
      <p:ext uri="{BB962C8B-B14F-4D97-AF65-F5344CB8AC3E}">
        <p14:creationId xmlns:p14="http://schemas.microsoft.com/office/powerpoint/2010/main" val="4268399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fourth principle is Monitor quality and performance (read)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en-US" sz="1200" dirty="0"/>
              <a:t>Our goal is to have performance, security and quality measures that are </a:t>
            </a:r>
            <a:r>
              <a:rPr lang="en-US" sz="1200" b="1" u="sng" dirty="0"/>
              <a:t>monitored continuously</a:t>
            </a:r>
            <a:r>
              <a:rPr lang="en-US" sz="1200" dirty="0"/>
              <a:t> to detect unexpected variation and generate operational statistics.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lean manufacturing world this is known as statistical process control.  If a column of data used in a report was 10% empty but jumps to 15% over night, you’d want to know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So in my own terms, this principle means:</a:t>
            </a:r>
          </a:p>
          <a:p>
            <a:endParaRPr lang="en-US" dirty="0"/>
          </a:p>
          <a:p>
            <a:r>
              <a:rPr lang="en-US" dirty="0"/>
              <a:t>Catch the Errors Before Your Customers Do. The most impactful moments I have had with client leadership is when I came to them telling them our monitoring identified that a problem occurred, we are fixing it, and we’ve notified the impacted community. This builds trust.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also means as a project team you need to practice what you build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provide services with data and often around performance management.  Customers use this information to track their quality and performance.  Your team should be no different in that way.</a:t>
            </a:r>
          </a:p>
          <a:p>
            <a:pPr marL="0" indent="0">
              <a:buNone/>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6997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fifth and final principle is Reduce Heroism (read)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 the pace and breadth of need for analytic insights ever increases, we believe analytic teams should strive to reduce heroism and create sustainable and scalable data analytic teams and processes.</a:t>
            </a: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Reduce Heroism, to me, means Avoid Burnout</a:t>
            </a:r>
          </a:p>
          <a:p>
            <a:endParaRPr lang="en-US" dirty="0"/>
          </a:p>
          <a:p>
            <a:r>
              <a:rPr lang="en-US" dirty="0"/>
              <a:t>Many of you watching this have had burn-out.  I know I have and I have team members who have.</a:t>
            </a:r>
          </a:p>
          <a:p>
            <a:endParaRPr lang="en-US" dirty="0"/>
          </a:p>
          <a:p>
            <a:r>
              <a:rPr lang="en-US" dirty="0"/>
              <a:t>Burnout is when you have Exhaustion, feeling drained or emotionally exhausted and don’t have enough energy to tackle tasks.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Burnout leads to alienation from work-related activities. </a:t>
            </a:r>
            <a:r>
              <a:rPr lang="en-US" b="0" i="0" dirty="0">
                <a:solidFill>
                  <a:srgbClr val="000000"/>
                </a:solidFill>
                <a:effectLst/>
                <a:latin typeface="Times New Roman" panose="02020603050405020304" pitchFamily="18" charset="0"/>
              </a:rPr>
              <a:t>People with burnout may start being cynical about their working conditions and their colleagues. At the same time, they may increasingly distance themselves emotionally, and start feeling numb about their work.</a:t>
            </a:r>
          </a:p>
          <a:p>
            <a:endParaRPr lang="en-US" b="0" dirty="0"/>
          </a:p>
          <a:p>
            <a:pPr algn="l">
              <a:buFont typeface="Arial" panose="020B0604020202020204" pitchFamily="34" charset="0"/>
              <a:buNone/>
            </a:pPr>
            <a:r>
              <a:rPr lang="en-US" b="0" i="0" dirty="0">
                <a:solidFill>
                  <a:srgbClr val="000000"/>
                </a:solidFill>
                <a:effectLst/>
                <a:latin typeface="Times New Roman" panose="02020603050405020304" pitchFamily="18" charset="0"/>
              </a:rPr>
              <a:t>Burnout also reduces performance.  It affects everyday tasks at work, at home or when caring for family members. People with burnout are very negative about their tasks, and find it hard to concentrate.</a:t>
            </a:r>
            <a:endParaRPr lang="en-GB" dirty="0"/>
          </a:p>
          <a:p>
            <a:endParaRPr lang="en-US" dirty="0"/>
          </a:p>
          <a:p>
            <a:endParaRPr lang="en-US" dirty="0"/>
          </a:p>
          <a:p>
            <a:r>
              <a:rPr lang="en-US" dirty="0"/>
              <a:t>DataOps emphasizes that you don’t want you or your team to constantly swoop in to fix issues manually.  </a:t>
            </a:r>
          </a:p>
          <a:p>
            <a:endParaRPr lang="en-US" dirty="0"/>
          </a:p>
          <a:p>
            <a:r>
              <a:rPr lang="en-US" dirty="0"/>
              <a:t>As a hero, you become overwhelmed, you won’t be able to work on cool new things, and you put your coworkers and clients in a bad position if they can’t easily support the solutions.  </a:t>
            </a:r>
          </a:p>
          <a:p>
            <a:endParaRPr lang="en-US" dirty="0"/>
          </a:p>
          <a:p>
            <a:r>
              <a:rPr lang="en-US" dirty="0"/>
              <a:t>Ultimately, it leads to either you being frustrated and looking for a new job and/or your coworkers looking to move on.</a:t>
            </a:r>
          </a:p>
          <a:p>
            <a:pPr marL="0" indent="0">
              <a:buNone/>
            </a:pPr>
            <a:endParaRPr lang="en-GB" dirty="0"/>
          </a:p>
          <a:p>
            <a:pPr marL="0" indent="0">
              <a:buNone/>
            </a:pPr>
            <a:r>
              <a:rPr lang="en-GB" dirty="0"/>
              <a:t>Alright, let’s recap</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7729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following these 5 principles, you can start building better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apply the principle of Make It Reproducible, you learn to use version control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applying Quality is Paramount – you are building tests to avoid errors you’ve encountered.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Orchestration – you implemented Continuous Integration and Continuous Deployment to reduce manual steps and reduce time to deliver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monitor quality and performance, you are proactively addressing issues and notifying clients so that you can build more trust.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last, but not certainly not least, by reducing heroism your team avoids burnout and maybe you can take a vacation for once.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22</a:t>
            </a:fld>
            <a:endParaRPr lang="en-GB" dirty="0"/>
          </a:p>
        </p:txBody>
      </p:sp>
    </p:spTree>
    <p:extLst>
      <p:ext uri="{BB962C8B-B14F-4D97-AF65-F5344CB8AC3E}">
        <p14:creationId xmlns:p14="http://schemas.microsoft.com/office/powerpoint/2010/main" val="914962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like my sayings; then try these aphorism from DataOps.</a:t>
            </a:r>
          </a:p>
          <a:p>
            <a:endParaRPr lang="en-US" dirty="0"/>
          </a:p>
          <a:p>
            <a:r>
              <a:rPr lang="en-US" dirty="0"/>
              <a:t>An observation that contains a general truth that I love.</a:t>
            </a:r>
          </a:p>
          <a:p>
            <a:endParaRPr lang="en-US" dirty="0"/>
          </a:p>
          <a:p>
            <a:r>
              <a:rPr lang="en-US" dirty="0"/>
              <a:t>1</a:t>
            </a:r>
            <a:r>
              <a:rPr lang="en-US" baseline="30000" dirty="0"/>
              <a:t>st</a:t>
            </a:r>
            <a:r>
              <a:rPr lang="en-US" dirty="0"/>
              <a:t> – Fear – Git and Testing lets you do this.</a:t>
            </a:r>
          </a:p>
          <a:p>
            <a:r>
              <a:rPr lang="en-US" dirty="0"/>
              <a:t>2</a:t>
            </a:r>
            <a:r>
              <a:rPr lang="en-US" baseline="30000" dirty="0"/>
              <a:t>nd</a:t>
            </a:r>
            <a:r>
              <a:rPr lang="en-US" dirty="0"/>
              <a:t> – Data Quality – Upstream data has issues, highlight them, make sure you’re not introduce new issues.</a:t>
            </a:r>
          </a:p>
          <a:p>
            <a:r>
              <a:rPr lang="en-US" dirty="0"/>
              <a:t>3</a:t>
            </a:r>
            <a:r>
              <a:rPr lang="en-US" baseline="30000" dirty="0"/>
              <a:t>rd</a:t>
            </a:r>
            <a:r>
              <a:rPr lang="en-US" dirty="0"/>
              <a:t> – Orchestrate</a:t>
            </a:r>
          </a:p>
          <a:p>
            <a:r>
              <a:rPr lang="en-US" dirty="0"/>
              <a:t>4</a:t>
            </a:r>
            <a:r>
              <a:rPr lang="en-US" baseline="30000" dirty="0"/>
              <a:t>th</a:t>
            </a:r>
            <a:r>
              <a:rPr lang="en-US" dirty="0"/>
              <a:t> – Catch Errors Before Your Clients Do</a:t>
            </a:r>
          </a:p>
          <a:p>
            <a:r>
              <a:rPr lang="en-US" dirty="0"/>
              <a:t>5</a:t>
            </a:r>
            <a:r>
              <a:rPr lang="en-US" baseline="30000" dirty="0"/>
              <a:t>th</a:t>
            </a:r>
            <a:r>
              <a:rPr lang="en-US" dirty="0"/>
              <a:t> - Heroism</a:t>
            </a:r>
          </a:p>
          <a:p>
            <a:endParaRPr lang="en-GB"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23</a:t>
            </a:fld>
            <a:endParaRPr lang="en-GB" dirty="0"/>
          </a:p>
        </p:txBody>
      </p:sp>
    </p:spTree>
    <p:extLst>
      <p:ext uri="{BB962C8B-B14F-4D97-AF65-F5344CB8AC3E}">
        <p14:creationId xmlns:p14="http://schemas.microsoft.com/office/powerpoint/2010/main" val="2626616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Helvetica Neue"/>
              </a:rPr>
              <a:t>In General please read the DataOps Cookbook and watch Chris Bergh’s video on DataOps.  You’ve listened to me talk about DataOps why not also read and watch about DataOps from the founders perspective.</a:t>
            </a:r>
          </a:p>
          <a:p>
            <a:endParaRPr lang="en-GB" b="0" i="0" dirty="0">
              <a:solidFill>
                <a:srgbClr val="333333"/>
              </a:solidFill>
              <a:effectLst/>
              <a:latin typeface="Helvetica Neue"/>
            </a:endParaRPr>
          </a:p>
          <a:p>
            <a:r>
              <a:rPr lang="en-GB" b="0" i="0" dirty="0">
                <a:solidFill>
                  <a:srgbClr val="333333"/>
                </a:solidFill>
                <a:effectLst/>
                <a:latin typeface="Helvetica Neue"/>
              </a:rPr>
              <a:t>For Version Control I’ve provided a tutorial for using GitHub Desktop, a wonderful tool for getting started with Git.</a:t>
            </a:r>
          </a:p>
          <a:p>
            <a:endParaRPr lang="en-GB" b="0" i="0" dirty="0">
              <a:solidFill>
                <a:srgbClr val="333333"/>
              </a:solidFill>
              <a:effectLst/>
              <a:latin typeface="Helvetica Neue"/>
            </a:endParaRPr>
          </a:p>
          <a:p>
            <a:r>
              <a:rPr lang="en-GB" b="0" i="0" dirty="0">
                <a:solidFill>
                  <a:srgbClr val="333333"/>
                </a:solidFill>
                <a:effectLst/>
                <a:latin typeface="Helvetica Neue"/>
              </a:rPr>
              <a:t>I also have a link here to pbi-tools.  This is a great tool that will help provide version control for Power BI products, and I recommend going to this site and watching the video tutorials.</a:t>
            </a:r>
          </a:p>
          <a:p>
            <a:endParaRPr lang="en-GB" b="0" i="0" dirty="0">
              <a:solidFill>
                <a:srgbClr val="333333"/>
              </a:solidFill>
              <a:effectLst/>
              <a:latin typeface="Helvetica Neue"/>
            </a:endParaRPr>
          </a:p>
          <a:p>
            <a:r>
              <a:rPr lang="en-GB" b="0" i="0" dirty="0">
                <a:solidFill>
                  <a:srgbClr val="333333"/>
                </a:solidFill>
                <a:effectLst/>
                <a:latin typeface="Helvetica Neue"/>
              </a:rPr>
              <a:t>For Testing and Orchestration I have another video that walks through a free template to get started.  I also provide instructions on how to do some visual testing with Power BI with the help of pbi-tools.</a:t>
            </a:r>
          </a:p>
          <a:p>
            <a:endParaRPr lang="en-GB" b="0" i="0" dirty="0">
              <a:solidFill>
                <a:srgbClr val="333333"/>
              </a:solidFill>
              <a:effectLst/>
              <a:latin typeface="Helvetica Neue"/>
            </a:endParaRPr>
          </a:p>
          <a:p>
            <a:r>
              <a:rPr lang="en-GB" b="0" i="0" dirty="0">
                <a:solidFill>
                  <a:srgbClr val="333333"/>
                </a:solidFill>
                <a:effectLst/>
                <a:latin typeface="Helvetica Neue"/>
              </a:rPr>
              <a:t>And for Monitoring, I offer instructions to use a free template that will help you monitor your Power BI workspaces for common issues.</a:t>
            </a:r>
            <a:endParaRPr lang="en-GB"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24</a:t>
            </a:fld>
            <a:endParaRPr lang="en-GB" dirty="0"/>
          </a:p>
        </p:txBody>
      </p:sp>
    </p:spTree>
    <p:extLst>
      <p:ext uri="{BB962C8B-B14F-4D97-AF65-F5344CB8AC3E}">
        <p14:creationId xmlns:p14="http://schemas.microsoft.com/office/powerpoint/2010/main" val="3938532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B36F60F-0694-4085-9560-D0DFE04E4C63}" type="slidenum">
              <a:rPr lang="en-GB" smtClean="0"/>
              <a:t>25</a:t>
            </a:fld>
            <a:endParaRPr lang="en-GB" dirty="0"/>
          </a:p>
        </p:txBody>
      </p:sp>
    </p:spTree>
    <p:extLst>
      <p:ext uri="{BB962C8B-B14F-4D97-AF65-F5344CB8AC3E}">
        <p14:creationId xmlns:p14="http://schemas.microsoft.com/office/powerpoint/2010/main" val="1321843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76A6C"/>
                </a:solidFill>
                <a:effectLst/>
                <a:latin typeface="open sans" panose="020B0606030504020204" pitchFamily="34" charset="0"/>
              </a:rPr>
              <a:t>In this session, I’ll explain:</a:t>
            </a:r>
          </a:p>
          <a:p>
            <a:endParaRPr lang="en-US" b="0" i="0" dirty="0">
              <a:solidFill>
                <a:srgbClr val="676A6C"/>
              </a:solidFill>
              <a:effectLst/>
              <a:latin typeface="open sans" panose="020B0606030504020204" pitchFamily="34" charset="0"/>
            </a:endParaRPr>
          </a:p>
          <a:p>
            <a:pPr marL="228600" indent="-228600">
              <a:buAutoNum type="arabicParenR"/>
            </a:pPr>
            <a:r>
              <a:rPr lang="en-US" b="0" i="0" dirty="0">
                <a:solidFill>
                  <a:srgbClr val="676A6C"/>
                </a:solidFill>
                <a:effectLst/>
                <a:latin typeface="open sans" panose="020B0606030504020204" pitchFamily="34" charset="0"/>
              </a:rPr>
              <a:t>The background to what DataOps is trying to solve</a:t>
            </a:r>
          </a:p>
          <a:p>
            <a:pPr marL="228600" indent="-228600">
              <a:buAutoNum type="arabicParenR"/>
            </a:pPr>
            <a:r>
              <a:rPr lang="en-US" b="0" i="0" dirty="0">
                <a:solidFill>
                  <a:srgbClr val="676A6C"/>
                </a:solidFill>
                <a:effectLst/>
                <a:latin typeface="open sans" panose="020B0606030504020204" pitchFamily="34" charset="0"/>
              </a:rPr>
              <a:t>I’ll go over the concepts of DataOps and its history</a:t>
            </a:r>
          </a:p>
          <a:p>
            <a:pPr marL="228600" indent="-228600">
              <a:buAutoNum type="arabicParenR"/>
            </a:pPr>
            <a:r>
              <a:rPr lang="en-US" b="0" i="0" dirty="0">
                <a:solidFill>
                  <a:srgbClr val="676A6C"/>
                </a:solidFill>
                <a:effectLst/>
                <a:latin typeface="open sans" panose="020B0606030504020204" pitchFamily="34" charset="0"/>
              </a:rPr>
              <a:t>I’ll explain why it matters to the project or projects you’re involved with today</a:t>
            </a:r>
          </a:p>
          <a:p>
            <a:pPr marL="228600" indent="-228600">
              <a:buAutoNum type="arabicParenR"/>
            </a:pPr>
            <a:r>
              <a:rPr lang="en-US" b="0" i="0" dirty="0">
                <a:solidFill>
                  <a:srgbClr val="676A6C"/>
                </a:solidFill>
                <a:effectLst/>
                <a:latin typeface="open sans" panose="020B0606030504020204" pitchFamily="34" charset="0"/>
              </a:rPr>
              <a:t>And finally, I’ll cover aspects of DataOps that can help you and your team be more successful.</a:t>
            </a:r>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3</a:t>
            </a:fld>
            <a:endParaRPr lang="en-GB" dirty="0"/>
          </a:p>
        </p:txBody>
      </p:sp>
    </p:spTree>
    <p:extLst>
      <p:ext uri="{BB962C8B-B14F-4D97-AF65-F5344CB8AC3E}">
        <p14:creationId xmlns:p14="http://schemas.microsoft.com/office/powerpoint/2010/main" val="3812229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4</a:t>
            </a:fld>
            <a:endParaRPr lang="en-GB" dirty="0"/>
          </a:p>
        </p:txBody>
      </p:sp>
    </p:spTree>
    <p:extLst>
      <p:ext uri="{BB962C8B-B14F-4D97-AF65-F5344CB8AC3E}">
        <p14:creationId xmlns:p14="http://schemas.microsoft.com/office/powerpoint/2010/main" val="496856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walk you through a scenario because in order to understand DataOps you need to understand the scenario it aims to avoid.</a:t>
            </a:r>
          </a:p>
          <a:p>
            <a:endParaRPr lang="en-US" dirty="0"/>
          </a:p>
          <a:p>
            <a:r>
              <a:rPr lang="en-US" dirty="0"/>
              <a:t>Let’s look at a Teams chat between Alex, the boss, and Bob, the Data Analyst.</a:t>
            </a:r>
          </a:p>
          <a:p>
            <a:endParaRPr lang="en-US" dirty="0"/>
          </a:p>
          <a:p>
            <a:r>
              <a:rPr lang="en-US" dirty="0"/>
              <a:t>Alex – He’s looking to deliver value to the executives.  He scoffs when you tell him it will take two weeks to build a report and believes that integrating data from the company's multiple sources will be insight to improving the company's performance.</a:t>
            </a:r>
          </a:p>
          <a:p>
            <a:endParaRPr lang="en-US" dirty="0"/>
          </a:p>
          <a:p>
            <a:r>
              <a:rPr lang="en-US" dirty="0"/>
              <a:t>Now Bob the enterprising and ambitious Data Analyst leading a few team members and has been using Power BI for the better part of six months and based on Alex’s vision, built a Power BI Report for high level executives that combined multi sources of data like SharePoint and SQL.  He did it in two weeks and Alex started showing to these executives and want to leverage almost daily. </a:t>
            </a:r>
          </a:p>
          <a:p>
            <a:endParaRPr lang="en-GB"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5</a:t>
            </a:fld>
            <a:endParaRPr lang="en-GB" dirty="0"/>
          </a:p>
        </p:txBody>
      </p:sp>
    </p:spTree>
    <p:extLst>
      <p:ext uri="{BB962C8B-B14F-4D97-AF65-F5344CB8AC3E}">
        <p14:creationId xmlns:p14="http://schemas.microsoft.com/office/powerpoint/2010/main" val="221009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6</a:t>
            </a:fld>
            <a:endParaRPr lang="en-GB" dirty="0"/>
          </a:p>
        </p:txBody>
      </p:sp>
    </p:spTree>
    <p:extLst>
      <p:ext uri="{BB962C8B-B14F-4D97-AF65-F5344CB8AC3E}">
        <p14:creationId xmlns:p14="http://schemas.microsoft.com/office/powerpoint/2010/main" val="3177022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7</a:t>
            </a:fld>
            <a:endParaRPr lang="en-GB" dirty="0"/>
          </a:p>
        </p:txBody>
      </p:sp>
    </p:spTree>
    <p:extLst>
      <p:ext uri="{BB962C8B-B14F-4D97-AF65-F5344CB8AC3E}">
        <p14:creationId xmlns:p14="http://schemas.microsoft.com/office/powerpoint/2010/main" val="3859705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8</a:t>
            </a:fld>
            <a:endParaRPr lang="en-GB" dirty="0"/>
          </a:p>
        </p:txBody>
      </p:sp>
    </p:spTree>
    <p:extLst>
      <p:ext uri="{BB962C8B-B14F-4D97-AF65-F5344CB8AC3E}">
        <p14:creationId xmlns:p14="http://schemas.microsoft.com/office/powerpoint/2010/main" val="1529860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9</a:t>
            </a:fld>
            <a:endParaRPr lang="en-GB" dirty="0"/>
          </a:p>
        </p:txBody>
      </p:sp>
    </p:spTree>
    <p:extLst>
      <p:ext uri="{BB962C8B-B14F-4D97-AF65-F5344CB8AC3E}">
        <p14:creationId xmlns:p14="http://schemas.microsoft.com/office/powerpoint/2010/main" val="158809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EEAD-022C-474C-A5B9-758AAAB6E259}"/>
              </a:ext>
            </a:extLst>
          </p:cNvPr>
          <p:cNvSpPr>
            <a:spLocks noGrp="1"/>
          </p:cNvSpPr>
          <p:nvPr>
            <p:ph type="ctrTitle"/>
          </p:nvPr>
        </p:nvSpPr>
        <p:spPr>
          <a:xfrm>
            <a:off x="1524000" y="1122363"/>
            <a:ext cx="9144000" cy="2387600"/>
          </a:xfrm>
        </p:spPr>
        <p:txBody>
          <a:bodyPr anchor="b"/>
          <a:lstStyle>
            <a:lvl1pPr algn="ctr">
              <a:defRPr sz="6000" b="1">
                <a:latin typeface="Segoe UI Semibold" panose="020B0702040204020203" pitchFamily="34" charset="0"/>
                <a:cs typeface="Segoe UI Semibold" panose="020B0702040204020203" pitchFamily="34" charset="0"/>
              </a:defRPr>
            </a:lvl1pPr>
          </a:lstStyle>
          <a:p>
            <a:r>
              <a:rPr lang="en-GB"/>
              <a:t>Click to edit Master title style</a:t>
            </a:r>
            <a:endParaRPr lang="en-NZ" dirty="0"/>
          </a:p>
        </p:txBody>
      </p:sp>
      <p:sp>
        <p:nvSpPr>
          <p:cNvPr id="3" name="Subtitle 2">
            <a:extLst>
              <a:ext uri="{FF2B5EF4-FFF2-40B4-BE49-F238E27FC236}">
                <a16:creationId xmlns:a16="http://schemas.microsoft.com/office/drawing/2014/main" id="{D2855897-B3A0-444B-A8A6-B588548890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Z"/>
          </a:p>
        </p:txBody>
      </p:sp>
      <p:sp>
        <p:nvSpPr>
          <p:cNvPr id="4" name="Date Placeholder 3">
            <a:extLst>
              <a:ext uri="{FF2B5EF4-FFF2-40B4-BE49-F238E27FC236}">
                <a16:creationId xmlns:a16="http://schemas.microsoft.com/office/drawing/2014/main" id="{B1F5FB8C-8ED6-40A5-9FEB-65D83446F20D}"/>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5" name="Footer Placeholder 4">
            <a:extLst>
              <a:ext uri="{FF2B5EF4-FFF2-40B4-BE49-F238E27FC236}">
                <a16:creationId xmlns:a16="http://schemas.microsoft.com/office/drawing/2014/main" id="{D73C1EFC-3DA3-4E1A-8EFC-3D719A22F97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2F2F8C01-251F-49AA-B915-63C242F421F8}"/>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1300218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D244-4D11-4584-99B1-1F1DCA388B5D}"/>
              </a:ext>
            </a:extLst>
          </p:cNvPr>
          <p:cNvSpPr>
            <a:spLocks noGrp="1"/>
          </p:cNvSpPr>
          <p:nvPr>
            <p:ph type="title"/>
          </p:nvPr>
        </p:nvSpPr>
        <p:spPr/>
        <p:txBody>
          <a:bodyPr/>
          <a:lstStyle/>
          <a:p>
            <a:r>
              <a:rPr lang="en-GB"/>
              <a:t>Click to edit Master title style</a:t>
            </a:r>
            <a:endParaRPr lang="en-NZ"/>
          </a:p>
        </p:txBody>
      </p:sp>
      <p:sp>
        <p:nvSpPr>
          <p:cNvPr id="3" name="Vertical Text Placeholder 2">
            <a:extLst>
              <a:ext uri="{FF2B5EF4-FFF2-40B4-BE49-F238E27FC236}">
                <a16:creationId xmlns:a16="http://schemas.microsoft.com/office/drawing/2014/main" id="{A480DF4B-D0A1-485D-8FBA-8D1E7139BA7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Date Placeholder 3">
            <a:extLst>
              <a:ext uri="{FF2B5EF4-FFF2-40B4-BE49-F238E27FC236}">
                <a16:creationId xmlns:a16="http://schemas.microsoft.com/office/drawing/2014/main" id="{B306A94D-D041-4D42-A27C-B950722BF27B}"/>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5" name="Footer Placeholder 4">
            <a:extLst>
              <a:ext uri="{FF2B5EF4-FFF2-40B4-BE49-F238E27FC236}">
                <a16:creationId xmlns:a16="http://schemas.microsoft.com/office/drawing/2014/main" id="{45389B0F-D614-4038-B325-5ABA4FCCD274}"/>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D1C605D-DC78-4EAB-B12F-488AF78A29F4}"/>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022614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9FC2A8-D379-45A4-9C95-CE9FB826BD8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Z"/>
          </a:p>
        </p:txBody>
      </p:sp>
      <p:sp>
        <p:nvSpPr>
          <p:cNvPr id="3" name="Vertical Text Placeholder 2">
            <a:extLst>
              <a:ext uri="{FF2B5EF4-FFF2-40B4-BE49-F238E27FC236}">
                <a16:creationId xmlns:a16="http://schemas.microsoft.com/office/drawing/2014/main" id="{6B93DBA3-BBBC-4A48-9FE4-CCC0B587381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Date Placeholder 3">
            <a:extLst>
              <a:ext uri="{FF2B5EF4-FFF2-40B4-BE49-F238E27FC236}">
                <a16:creationId xmlns:a16="http://schemas.microsoft.com/office/drawing/2014/main" id="{FBDC9809-CE90-4185-B26D-51DC16EA41E1}"/>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5" name="Footer Placeholder 4">
            <a:extLst>
              <a:ext uri="{FF2B5EF4-FFF2-40B4-BE49-F238E27FC236}">
                <a16:creationId xmlns:a16="http://schemas.microsoft.com/office/drawing/2014/main" id="{8AED0EB1-F5F2-438B-AE6B-B6238936D1D1}"/>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71CD0B6-7FE3-4BA9-80E3-7EBB3A36CDDD}"/>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28105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EEAD-022C-474C-A5B9-758AAAB6E259}"/>
              </a:ext>
            </a:extLst>
          </p:cNvPr>
          <p:cNvSpPr>
            <a:spLocks noGrp="1"/>
          </p:cNvSpPr>
          <p:nvPr>
            <p:ph type="ctrTitle"/>
          </p:nvPr>
        </p:nvSpPr>
        <p:spPr>
          <a:xfrm>
            <a:off x="1524000" y="1122363"/>
            <a:ext cx="9144000" cy="2387600"/>
          </a:xfrm>
        </p:spPr>
        <p:txBody>
          <a:bodyPr anchor="b"/>
          <a:lstStyle>
            <a:lvl1pPr algn="ctr">
              <a:defRPr sz="6000" b="1">
                <a:latin typeface="Segoe UI Semibold" panose="020B0702040204020203" pitchFamily="34" charset="0"/>
                <a:cs typeface="Segoe UI Semibold" panose="020B0702040204020203" pitchFamily="34" charset="0"/>
              </a:defRPr>
            </a:lvl1pPr>
          </a:lstStyle>
          <a:p>
            <a:r>
              <a:rPr lang="en-US" dirty="0"/>
              <a:t>Click to edit Master title style</a:t>
            </a:r>
            <a:endParaRPr lang="en-NZ" dirty="0"/>
          </a:p>
        </p:txBody>
      </p:sp>
      <p:sp>
        <p:nvSpPr>
          <p:cNvPr id="3" name="Subtitle 2">
            <a:extLst>
              <a:ext uri="{FF2B5EF4-FFF2-40B4-BE49-F238E27FC236}">
                <a16:creationId xmlns:a16="http://schemas.microsoft.com/office/drawing/2014/main" id="{D2855897-B3A0-444B-A8A6-B588548890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B1F5FB8C-8ED6-40A5-9FEB-65D83446F20D}"/>
              </a:ext>
            </a:extLst>
          </p:cNvPr>
          <p:cNvSpPr>
            <a:spLocks noGrp="1"/>
          </p:cNvSpPr>
          <p:nvPr>
            <p:ph type="dt" sz="half" idx="10"/>
          </p:nvPr>
        </p:nvSpPr>
        <p:spPr/>
        <p:txBody>
          <a:bodyPr/>
          <a:lstStyle/>
          <a:p>
            <a:fld id="{A7CDE172-EDB3-43EE-81D8-AEFC4CE2E96B}" type="datetime1">
              <a:rPr lang="en-NZ" smtClean="0"/>
              <a:t>20/02/2023</a:t>
            </a:fld>
            <a:endParaRPr lang="en-NZ" dirty="0"/>
          </a:p>
        </p:txBody>
      </p:sp>
      <p:sp>
        <p:nvSpPr>
          <p:cNvPr id="5" name="Footer Placeholder 4">
            <a:extLst>
              <a:ext uri="{FF2B5EF4-FFF2-40B4-BE49-F238E27FC236}">
                <a16:creationId xmlns:a16="http://schemas.microsoft.com/office/drawing/2014/main" id="{D73C1EFC-3DA3-4E1A-8EFC-3D719A22F97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2F2F8C01-251F-49AA-B915-63C242F421F8}"/>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673276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F71B-481B-4581-BD8B-35CC74F9180E}"/>
              </a:ext>
            </a:extLst>
          </p:cNvPr>
          <p:cNvSpPr>
            <a:spLocks noGrp="1"/>
          </p:cNvSpPr>
          <p:nvPr>
            <p:ph type="title"/>
          </p:nvPr>
        </p:nvSpPr>
        <p:spPr/>
        <p:txBody>
          <a:bodyPr/>
          <a:lstStyle>
            <a:lvl1pPr>
              <a:defRPr b="1">
                <a:latin typeface="Segoe UI Semibold" panose="020B0702040204020203" pitchFamily="34" charset="0"/>
                <a:cs typeface="Segoe UI Semibold" panose="020B0702040204020203" pitchFamily="34" charset="0"/>
              </a:defRPr>
            </a:lvl1pPr>
          </a:lstStyle>
          <a:p>
            <a:r>
              <a:rPr lang="en-US" dirty="0"/>
              <a:t>Click to edit Master title style</a:t>
            </a:r>
            <a:endParaRPr lang="en-NZ" dirty="0"/>
          </a:p>
        </p:txBody>
      </p:sp>
      <p:sp>
        <p:nvSpPr>
          <p:cNvPr id="3" name="Content Placeholder 2">
            <a:extLst>
              <a:ext uri="{FF2B5EF4-FFF2-40B4-BE49-F238E27FC236}">
                <a16:creationId xmlns:a16="http://schemas.microsoft.com/office/drawing/2014/main" id="{D8B701D9-6647-4BA1-8A4B-5206AF106DD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5" name="Footer Placeholder 4">
            <a:extLst>
              <a:ext uri="{FF2B5EF4-FFF2-40B4-BE49-F238E27FC236}">
                <a16:creationId xmlns:a16="http://schemas.microsoft.com/office/drawing/2014/main" id="{DD47AC6A-FBF8-4557-8547-970E3C6EE4E4}"/>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AFE0F331-FDCF-488E-B7E1-763A94102A71}"/>
              </a:ext>
            </a:extLst>
          </p:cNvPr>
          <p:cNvSpPr>
            <a:spLocks noGrp="1"/>
          </p:cNvSpPr>
          <p:nvPr>
            <p:ph type="sldNum" sz="quarter" idx="12"/>
          </p:nvPr>
        </p:nvSpPr>
        <p:spPr>
          <a:xfrm>
            <a:off x="9312216" y="6432547"/>
            <a:ext cx="2743200" cy="365125"/>
          </a:xfrm>
        </p:spPr>
        <p:txBody>
          <a:bodyPr/>
          <a:lstStyle/>
          <a:p>
            <a:fld id="{7B5F14B9-50C7-40D9-B241-2C64C56B37C2}" type="slidenum">
              <a:rPr lang="en-NZ" smtClean="0"/>
              <a:t>‹#›</a:t>
            </a:fld>
            <a:endParaRPr lang="en-NZ" dirty="0"/>
          </a:p>
        </p:txBody>
      </p:sp>
      <p:sp>
        <p:nvSpPr>
          <p:cNvPr id="7" name="Rectangle: Rounded Corners 6">
            <a:extLst>
              <a:ext uri="{FF2B5EF4-FFF2-40B4-BE49-F238E27FC236}">
                <a16:creationId xmlns:a16="http://schemas.microsoft.com/office/drawing/2014/main" id="{9F54859C-8462-23E4-CBC8-CDEFCD1AEDD3}"/>
              </a:ext>
            </a:extLst>
          </p:cNvPr>
          <p:cNvSpPr/>
          <p:nvPr userDrawn="1"/>
        </p:nvSpPr>
        <p:spPr>
          <a:xfrm>
            <a:off x="0" y="6797672"/>
            <a:ext cx="12192000" cy="60328"/>
          </a:xfrm>
          <a:prstGeom prst="roundRect">
            <a:avLst/>
          </a:prstGeom>
          <a:gradFill flip="none" rotWithShape="1">
            <a:gsLst>
              <a:gs pos="0">
                <a:srgbClr val="277CEA"/>
              </a:gs>
              <a:gs pos="74000">
                <a:srgbClr val="00B0F0"/>
              </a:gs>
            </a:gsLst>
            <a:lin ang="2700000" scaled="1"/>
            <a:tileRect/>
          </a:gra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77211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84C64-80C9-4F69-AC0C-4268D5D516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53C7E0DA-0850-47C0-B97A-05532A9BDC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B51A57-B4D7-43E9-B2E3-E362ED608BE7}"/>
              </a:ext>
            </a:extLst>
          </p:cNvPr>
          <p:cNvSpPr>
            <a:spLocks noGrp="1"/>
          </p:cNvSpPr>
          <p:nvPr>
            <p:ph type="dt" sz="half" idx="10"/>
          </p:nvPr>
        </p:nvSpPr>
        <p:spPr/>
        <p:txBody>
          <a:bodyPr/>
          <a:lstStyle/>
          <a:p>
            <a:fld id="{8AECA3F6-5349-4116-89BD-EA85CA99B45E}" type="datetime1">
              <a:rPr lang="en-NZ" smtClean="0"/>
              <a:t>20/02/2023</a:t>
            </a:fld>
            <a:endParaRPr lang="en-NZ" dirty="0"/>
          </a:p>
        </p:txBody>
      </p:sp>
      <p:sp>
        <p:nvSpPr>
          <p:cNvPr id="5" name="Footer Placeholder 4">
            <a:extLst>
              <a:ext uri="{FF2B5EF4-FFF2-40B4-BE49-F238E27FC236}">
                <a16:creationId xmlns:a16="http://schemas.microsoft.com/office/drawing/2014/main" id="{C18D272E-A7CA-4F26-B69E-404AAFCE209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DC7F5648-8A4A-4442-9C00-4E992393044E}"/>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44555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A1B9E-070E-4379-8A26-92D1F2043E8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FB2FF959-65ED-48D0-BBEB-53C5AFB922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E73F357D-D049-4D61-B686-146127769F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47DDE9BC-3B71-4FEB-83B7-F3E2185F1111}"/>
              </a:ext>
            </a:extLst>
          </p:cNvPr>
          <p:cNvSpPr>
            <a:spLocks noGrp="1"/>
          </p:cNvSpPr>
          <p:nvPr>
            <p:ph type="dt" sz="half" idx="10"/>
          </p:nvPr>
        </p:nvSpPr>
        <p:spPr/>
        <p:txBody>
          <a:bodyPr/>
          <a:lstStyle/>
          <a:p>
            <a:fld id="{CBD6AA5A-721B-46D6-A231-990BDE240536}" type="datetime1">
              <a:rPr lang="en-NZ" smtClean="0"/>
              <a:t>20/02/2023</a:t>
            </a:fld>
            <a:endParaRPr lang="en-NZ" dirty="0"/>
          </a:p>
        </p:txBody>
      </p:sp>
      <p:sp>
        <p:nvSpPr>
          <p:cNvPr id="6" name="Footer Placeholder 5">
            <a:extLst>
              <a:ext uri="{FF2B5EF4-FFF2-40B4-BE49-F238E27FC236}">
                <a16:creationId xmlns:a16="http://schemas.microsoft.com/office/drawing/2014/main" id="{5EFB68C8-1798-4091-86F4-4AFAAFDF600E}"/>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8AB430CB-E1FC-49A9-93CF-A99D6D771E46}"/>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231251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6F20-1DFD-4F13-A435-4B4F4572852D}"/>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5CA9DF2B-F150-4DE0-8D74-0FA9C8024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94D87E-AD62-4B2A-8BF4-95411CB507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2226F8A2-394C-4F8B-97A4-571A772EFA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ED7257-C025-4675-B079-7771B33081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CDA6AD99-FEB5-488A-AEA2-409CB969CC3E}"/>
              </a:ext>
            </a:extLst>
          </p:cNvPr>
          <p:cNvSpPr>
            <a:spLocks noGrp="1"/>
          </p:cNvSpPr>
          <p:nvPr>
            <p:ph type="dt" sz="half" idx="10"/>
          </p:nvPr>
        </p:nvSpPr>
        <p:spPr/>
        <p:txBody>
          <a:bodyPr/>
          <a:lstStyle/>
          <a:p>
            <a:fld id="{FF353CDA-FBD8-4182-BDA9-8236C36A288F}" type="datetime1">
              <a:rPr lang="en-NZ" smtClean="0"/>
              <a:t>20/02/2023</a:t>
            </a:fld>
            <a:endParaRPr lang="en-NZ" dirty="0"/>
          </a:p>
        </p:txBody>
      </p:sp>
      <p:sp>
        <p:nvSpPr>
          <p:cNvPr id="8" name="Footer Placeholder 7">
            <a:extLst>
              <a:ext uri="{FF2B5EF4-FFF2-40B4-BE49-F238E27FC236}">
                <a16:creationId xmlns:a16="http://schemas.microsoft.com/office/drawing/2014/main" id="{B5350E16-7CD5-4431-814D-9E62E2D486C2}"/>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9464D73E-6151-464E-BFA6-50DD125B8CB8}"/>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2757298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9DDFE-B250-4F2F-8BD2-06EB4254B33F}"/>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9BD264F7-A641-4F0C-88B1-F98FD900098E}"/>
              </a:ext>
            </a:extLst>
          </p:cNvPr>
          <p:cNvSpPr>
            <a:spLocks noGrp="1"/>
          </p:cNvSpPr>
          <p:nvPr>
            <p:ph type="dt" sz="half" idx="10"/>
          </p:nvPr>
        </p:nvSpPr>
        <p:spPr/>
        <p:txBody>
          <a:bodyPr/>
          <a:lstStyle/>
          <a:p>
            <a:fld id="{C425675C-A36C-414E-90A8-75A520516E8B}" type="datetime1">
              <a:rPr lang="en-NZ" smtClean="0"/>
              <a:t>20/02/2023</a:t>
            </a:fld>
            <a:endParaRPr lang="en-NZ" dirty="0"/>
          </a:p>
        </p:txBody>
      </p:sp>
      <p:sp>
        <p:nvSpPr>
          <p:cNvPr id="4" name="Footer Placeholder 3">
            <a:extLst>
              <a:ext uri="{FF2B5EF4-FFF2-40B4-BE49-F238E27FC236}">
                <a16:creationId xmlns:a16="http://schemas.microsoft.com/office/drawing/2014/main" id="{010306D8-1EE3-4CA7-90DB-8823B1220A08}"/>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2CC8C3FE-67A5-40BB-8157-D0ADE7678ECF}"/>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54645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754634-333C-4EE8-B46A-40E31518D0FA}"/>
              </a:ext>
            </a:extLst>
          </p:cNvPr>
          <p:cNvSpPr>
            <a:spLocks noGrp="1"/>
          </p:cNvSpPr>
          <p:nvPr>
            <p:ph type="dt" sz="half" idx="10"/>
          </p:nvPr>
        </p:nvSpPr>
        <p:spPr/>
        <p:txBody>
          <a:bodyPr/>
          <a:lstStyle/>
          <a:p>
            <a:fld id="{DDB3B454-43AD-4A45-8F65-9CD37214CB27}" type="datetime1">
              <a:rPr lang="en-NZ" smtClean="0"/>
              <a:t>20/02/2023</a:t>
            </a:fld>
            <a:endParaRPr lang="en-NZ" dirty="0"/>
          </a:p>
        </p:txBody>
      </p:sp>
      <p:sp>
        <p:nvSpPr>
          <p:cNvPr id="3" name="Footer Placeholder 2">
            <a:extLst>
              <a:ext uri="{FF2B5EF4-FFF2-40B4-BE49-F238E27FC236}">
                <a16:creationId xmlns:a16="http://schemas.microsoft.com/office/drawing/2014/main" id="{ACD8AAA5-C6C8-4B2E-A3CF-0E5D61F6CD48}"/>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7B5F29F5-35B8-46D2-8155-1A831D739DB1}"/>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9490601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E75D6-96A0-401F-9394-4823BEDA0E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17CD4331-8583-4C8C-9F19-4CC151B6C8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443FE673-81D4-4989-A830-B15566BA81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798DE4-5108-46F1-A9CE-6DDE7DF3DE75}"/>
              </a:ext>
            </a:extLst>
          </p:cNvPr>
          <p:cNvSpPr>
            <a:spLocks noGrp="1"/>
          </p:cNvSpPr>
          <p:nvPr>
            <p:ph type="dt" sz="half" idx="10"/>
          </p:nvPr>
        </p:nvSpPr>
        <p:spPr/>
        <p:txBody>
          <a:bodyPr/>
          <a:lstStyle/>
          <a:p>
            <a:fld id="{EED17EA8-5B7C-4633-B345-D4A2C2D89621}" type="datetime1">
              <a:rPr lang="en-NZ" smtClean="0"/>
              <a:t>20/02/2023</a:t>
            </a:fld>
            <a:endParaRPr lang="en-NZ" dirty="0"/>
          </a:p>
        </p:txBody>
      </p:sp>
      <p:sp>
        <p:nvSpPr>
          <p:cNvPr id="6" name="Footer Placeholder 5">
            <a:extLst>
              <a:ext uri="{FF2B5EF4-FFF2-40B4-BE49-F238E27FC236}">
                <a16:creationId xmlns:a16="http://schemas.microsoft.com/office/drawing/2014/main" id="{FE585C25-3F18-4737-8455-C61885E81D80}"/>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4269771C-794D-48EF-869C-25FBBAFACAE9}"/>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2700389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F71B-481B-4581-BD8B-35CC74F9180E}"/>
              </a:ext>
            </a:extLst>
          </p:cNvPr>
          <p:cNvSpPr>
            <a:spLocks noGrp="1"/>
          </p:cNvSpPr>
          <p:nvPr>
            <p:ph type="title"/>
          </p:nvPr>
        </p:nvSpPr>
        <p:spPr/>
        <p:txBody>
          <a:bodyPr/>
          <a:lstStyle>
            <a:lvl1pPr>
              <a:defRPr b="1">
                <a:latin typeface="Segoe UI Semibold" panose="020B0702040204020203" pitchFamily="34" charset="0"/>
                <a:cs typeface="Segoe UI Semibold" panose="020B0702040204020203" pitchFamily="34" charset="0"/>
              </a:defRPr>
            </a:lvl1pPr>
          </a:lstStyle>
          <a:p>
            <a:r>
              <a:rPr lang="en-GB"/>
              <a:t>Click to edit Master title style</a:t>
            </a:r>
            <a:endParaRPr lang="en-NZ" dirty="0"/>
          </a:p>
        </p:txBody>
      </p:sp>
      <p:sp>
        <p:nvSpPr>
          <p:cNvPr id="3" name="Content Placeholder 2">
            <a:extLst>
              <a:ext uri="{FF2B5EF4-FFF2-40B4-BE49-F238E27FC236}">
                <a16:creationId xmlns:a16="http://schemas.microsoft.com/office/drawing/2014/main" id="{D8B701D9-6647-4BA1-8A4B-5206AF106D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dirty="0"/>
          </a:p>
        </p:txBody>
      </p:sp>
      <p:sp>
        <p:nvSpPr>
          <p:cNvPr id="5" name="Footer Placeholder 4">
            <a:extLst>
              <a:ext uri="{FF2B5EF4-FFF2-40B4-BE49-F238E27FC236}">
                <a16:creationId xmlns:a16="http://schemas.microsoft.com/office/drawing/2014/main" id="{DD47AC6A-FBF8-4557-8547-970E3C6EE4E4}"/>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AFE0F331-FDCF-488E-B7E1-763A94102A71}"/>
              </a:ext>
            </a:extLst>
          </p:cNvPr>
          <p:cNvSpPr>
            <a:spLocks noGrp="1"/>
          </p:cNvSpPr>
          <p:nvPr>
            <p:ph type="sldNum" sz="quarter" idx="12"/>
          </p:nvPr>
        </p:nvSpPr>
        <p:spPr>
          <a:xfrm>
            <a:off x="9312216" y="6432547"/>
            <a:ext cx="2743200" cy="365125"/>
          </a:xfrm>
        </p:spPr>
        <p:txBody>
          <a:bodyPr/>
          <a:lstStyle/>
          <a:p>
            <a:fld id="{7B5F14B9-50C7-40D9-B241-2C64C56B37C2}" type="slidenum">
              <a:rPr lang="en-NZ" smtClean="0"/>
              <a:t>‹#›</a:t>
            </a:fld>
            <a:endParaRPr lang="en-NZ" dirty="0"/>
          </a:p>
        </p:txBody>
      </p:sp>
      <p:sp>
        <p:nvSpPr>
          <p:cNvPr id="7" name="Rectangle: Rounded Corners 6">
            <a:extLst>
              <a:ext uri="{FF2B5EF4-FFF2-40B4-BE49-F238E27FC236}">
                <a16:creationId xmlns:a16="http://schemas.microsoft.com/office/drawing/2014/main" id="{9F54859C-8462-23E4-CBC8-CDEFCD1AEDD3}"/>
              </a:ext>
            </a:extLst>
          </p:cNvPr>
          <p:cNvSpPr/>
          <p:nvPr/>
        </p:nvSpPr>
        <p:spPr>
          <a:xfrm>
            <a:off x="0" y="6797672"/>
            <a:ext cx="12192000" cy="60328"/>
          </a:xfrm>
          <a:prstGeom prst="roundRect">
            <a:avLst/>
          </a:prstGeom>
          <a:gradFill flip="none" rotWithShape="1">
            <a:gsLst>
              <a:gs pos="0">
                <a:srgbClr val="277CEA"/>
              </a:gs>
              <a:gs pos="74000">
                <a:srgbClr val="00B0F0"/>
              </a:gs>
            </a:gsLst>
            <a:lin ang="2700000" scaled="1"/>
            <a:tileRect/>
          </a:gra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42949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EBB2-BD31-45DB-B3A6-30147C66C9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A8236CFB-58CD-4E30-B99D-61B515CC50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a:extLst>
              <a:ext uri="{FF2B5EF4-FFF2-40B4-BE49-F238E27FC236}">
                <a16:creationId xmlns:a16="http://schemas.microsoft.com/office/drawing/2014/main" id="{E22F3367-0B52-45C0-8FDE-0827234DC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E095E5-D7B4-47E7-BAC7-570FE504983E}"/>
              </a:ext>
            </a:extLst>
          </p:cNvPr>
          <p:cNvSpPr>
            <a:spLocks noGrp="1"/>
          </p:cNvSpPr>
          <p:nvPr>
            <p:ph type="dt" sz="half" idx="10"/>
          </p:nvPr>
        </p:nvSpPr>
        <p:spPr/>
        <p:txBody>
          <a:bodyPr/>
          <a:lstStyle/>
          <a:p>
            <a:fld id="{1A276C7A-7116-4183-9460-DCC37C93EA26}" type="datetime1">
              <a:rPr lang="en-NZ" smtClean="0"/>
              <a:t>20/02/2023</a:t>
            </a:fld>
            <a:endParaRPr lang="en-NZ" dirty="0"/>
          </a:p>
        </p:txBody>
      </p:sp>
      <p:sp>
        <p:nvSpPr>
          <p:cNvPr id="6" name="Footer Placeholder 5">
            <a:extLst>
              <a:ext uri="{FF2B5EF4-FFF2-40B4-BE49-F238E27FC236}">
                <a16:creationId xmlns:a16="http://schemas.microsoft.com/office/drawing/2014/main" id="{9B2A3963-B232-4C8C-9A14-02C062CD851A}"/>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C3E157D2-C7E5-44CF-88CE-B3EA75366C15}"/>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8757264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D244-4D11-4584-99B1-1F1DCA388B5D}"/>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A480DF4B-D0A1-485D-8FBA-8D1E7139BA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B306A94D-D041-4D42-A27C-B950722BF27B}"/>
              </a:ext>
            </a:extLst>
          </p:cNvPr>
          <p:cNvSpPr>
            <a:spLocks noGrp="1"/>
          </p:cNvSpPr>
          <p:nvPr>
            <p:ph type="dt" sz="half" idx="10"/>
          </p:nvPr>
        </p:nvSpPr>
        <p:spPr/>
        <p:txBody>
          <a:bodyPr/>
          <a:lstStyle/>
          <a:p>
            <a:fld id="{F31FD2B5-CEE9-410E-B579-4AD309C34DF1}" type="datetime1">
              <a:rPr lang="en-NZ" smtClean="0"/>
              <a:t>20/02/2023</a:t>
            </a:fld>
            <a:endParaRPr lang="en-NZ" dirty="0"/>
          </a:p>
        </p:txBody>
      </p:sp>
      <p:sp>
        <p:nvSpPr>
          <p:cNvPr id="5" name="Footer Placeholder 4">
            <a:extLst>
              <a:ext uri="{FF2B5EF4-FFF2-40B4-BE49-F238E27FC236}">
                <a16:creationId xmlns:a16="http://schemas.microsoft.com/office/drawing/2014/main" id="{45389B0F-D614-4038-B325-5ABA4FCCD274}"/>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D1C605D-DC78-4EAB-B12F-488AF78A29F4}"/>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1234828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9FC2A8-D379-45A4-9C95-CE9FB826BD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6B93DBA3-BBBC-4A48-9FE4-CCC0B58738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FBDC9809-CE90-4185-B26D-51DC16EA41E1}"/>
              </a:ext>
            </a:extLst>
          </p:cNvPr>
          <p:cNvSpPr>
            <a:spLocks noGrp="1"/>
          </p:cNvSpPr>
          <p:nvPr>
            <p:ph type="dt" sz="half" idx="10"/>
          </p:nvPr>
        </p:nvSpPr>
        <p:spPr/>
        <p:txBody>
          <a:bodyPr/>
          <a:lstStyle/>
          <a:p>
            <a:fld id="{5B772779-7DA8-4258-9217-3D7AA314C404}" type="datetime1">
              <a:rPr lang="en-NZ" smtClean="0"/>
              <a:t>20/02/2023</a:t>
            </a:fld>
            <a:endParaRPr lang="en-NZ" dirty="0"/>
          </a:p>
        </p:txBody>
      </p:sp>
      <p:sp>
        <p:nvSpPr>
          <p:cNvPr id="5" name="Footer Placeholder 4">
            <a:extLst>
              <a:ext uri="{FF2B5EF4-FFF2-40B4-BE49-F238E27FC236}">
                <a16:creationId xmlns:a16="http://schemas.microsoft.com/office/drawing/2014/main" id="{8AED0EB1-F5F2-438B-AE6B-B6238936D1D1}"/>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71CD0B6-7FE3-4BA9-80E3-7EBB3A36CDDD}"/>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183109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84C64-80C9-4F69-AC0C-4268D5D5168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Z"/>
          </a:p>
        </p:txBody>
      </p:sp>
      <p:sp>
        <p:nvSpPr>
          <p:cNvPr id="3" name="Text Placeholder 2">
            <a:extLst>
              <a:ext uri="{FF2B5EF4-FFF2-40B4-BE49-F238E27FC236}">
                <a16:creationId xmlns:a16="http://schemas.microsoft.com/office/drawing/2014/main" id="{53C7E0DA-0850-47C0-B97A-05532A9BDC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BB51A57-B4D7-43E9-B2E3-E362ED608BE7}"/>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5" name="Footer Placeholder 4">
            <a:extLst>
              <a:ext uri="{FF2B5EF4-FFF2-40B4-BE49-F238E27FC236}">
                <a16:creationId xmlns:a16="http://schemas.microsoft.com/office/drawing/2014/main" id="{C18D272E-A7CA-4F26-B69E-404AAFCE209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DC7F5648-8A4A-4442-9C00-4E992393044E}"/>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215229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A1B9E-070E-4379-8A26-92D1F2043E8F}"/>
              </a:ext>
            </a:extLst>
          </p:cNvPr>
          <p:cNvSpPr>
            <a:spLocks noGrp="1"/>
          </p:cNvSpPr>
          <p:nvPr>
            <p:ph type="title"/>
          </p:nvPr>
        </p:nvSpPr>
        <p:spPr/>
        <p:txBody>
          <a:bodyPr/>
          <a:lstStyle/>
          <a:p>
            <a:r>
              <a:rPr lang="en-GB"/>
              <a:t>Click to edit Master title style</a:t>
            </a:r>
            <a:endParaRPr lang="en-NZ"/>
          </a:p>
        </p:txBody>
      </p:sp>
      <p:sp>
        <p:nvSpPr>
          <p:cNvPr id="3" name="Content Placeholder 2">
            <a:extLst>
              <a:ext uri="{FF2B5EF4-FFF2-40B4-BE49-F238E27FC236}">
                <a16:creationId xmlns:a16="http://schemas.microsoft.com/office/drawing/2014/main" id="{FB2FF959-65ED-48D0-BBEB-53C5AFB9228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Content Placeholder 3">
            <a:extLst>
              <a:ext uri="{FF2B5EF4-FFF2-40B4-BE49-F238E27FC236}">
                <a16:creationId xmlns:a16="http://schemas.microsoft.com/office/drawing/2014/main" id="{E73F357D-D049-4D61-B686-146127769F5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5" name="Date Placeholder 4">
            <a:extLst>
              <a:ext uri="{FF2B5EF4-FFF2-40B4-BE49-F238E27FC236}">
                <a16:creationId xmlns:a16="http://schemas.microsoft.com/office/drawing/2014/main" id="{47DDE9BC-3B71-4FEB-83B7-F3E2185F1111}"/>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6" name="Footer Placeholder 5">
            <a:extLst>
              <a:ext uri="{FF2B5EF4-FFF2-40B4-BE49-F238E27FC236}">
                <a16:creationId xmlns:a16="http://schemas.microsoft.com/office/drawing/2014/main" id="{5EFB68C8-1798-4091-86F4-4AFAAFDF600E}"/>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8AB430CB-E1FC-49A9-93CF-A99D6D771E46}"/>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4173802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6F20-1DFD-4F13-A435-4B4F4572852D}"/>
              </a:ext>
            </a:extLst>
          </p:cNvPr>
          <p:cNvSpPr>
            <a:spLocks noGrp="1"/>
          </p:cNvSpPr>
          <p:nvPr>
            <p:ph type="title"/>
          </p:nvPr>
        </p:nvSpPr>
        <p:spPr>
          <a:xfrm>
            <a:off x="839788" y="365125"/>
            <a:ext cx="10515600" cy="1325563"/>
          </a:xfrm>
        </p:spPr>
        <p:txBody>
          <a:bodyPr/>
          <a:lstStyle/>
          <a:p>
            <a:r>
              <a:rPr lang="en-GB"/>
              <a:t>Click to edit Master title style</a:t>
            </a:r>
            <a:endParaRPr lang="en-NZ"/>
          </a:p>
        </p:txBody>
      </p:sp>
      <p:sp>
        <p:nvSpPr>
          <p:cNvPr id="3" name="Text Placeholder 2">
            <a:extLst>
              <a:ext uri="{FF2B5EF4-FFF2-40B4-BE49-F238E27FC236}">
                <a16:creationId xmlns:a16="http://schemas.microsoft.com/office/drawing/2014/main" id="{5CA9DF2B-F150-4DE0-8D74-0FA9C8024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F94D87E-AD62-4B2A-8BF4-95411CB5073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5" name="Text Placeholder 4">
            <a:extLst>
              <a:ext uri="{FF2B5EF4-FFF2-40B4-BE49-F238E27FC236}">
                <a16:creationId xmlns:a16="http://schemas.microsoft.com/office/drawing/2014/main" id="{2226F8A2-394C-4F8B-97A4-571A772EFA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CED7257-C025-4675-B079-7771B33081F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7" name="Date Placeholder 6">
            <a:extLst>
              <a:ext uri="{FF2B5EF4-FFF2-40B4-BE49-F238E27FC236}">
                <a16:creationId xmlns:a16="http://schemas.microsoft.com/office/drawing/2014/main" id="{CDA6AD99-FEB5-488A-AEA2-409CB969CC3E}"/>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8" name="Footer Placeholder 7">
            <a:extLst>
              <a:ext uri="{FF2B5EF4-FFF2-40B4-BE49-F238E27FC236}">
                <a16:creationId xmlns:a16="http://schemas.microsoft.com/office/drawing/2014/main" id="{B5350E16-7CD5-4431-814D-9E62E2D486C2}"/>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9464D73E-6151-464E-BFA6-50DD125B8CB8}"/>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2773386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9DDFE-B250-4F2F-8BD2-06EB4254B33F}"/>
              </a:ext>
            </a:extLst>
          </p:cNvPr>
          <p:cNvSpPr>
            <a:spLocks noGrp="1"/>
          </p:cNvSpPr>
          <p:nvPr>
            <p:ph type="title"/>
          </p:nvPr>
        </p:nvSpPr>
        <p:spPr/>
        <p:txBody>
          <a:bodyPr/>
          <a:lstStyle/>
          <a:p>
            <a:r>
              <a:rPr lang="en-GB"/>
              <a:t>Click to edit Master title style</a:t>
            </a:r>
            <a:endParaRPr lang="en-NZ"/>
          </a:p>
        </p:txBody>
      </p:sp>
      <p:sp>
        <p:nvSpPr>
          <p:cNvPr id="3" name="Date Placeholder 2">
            <a:extLst>
              <a:ext uri="{FF2B5EF4-FFF2-40B4-BE49-F238E27FC236}">
                <a16:creationId xmlns:a16="http://schemas.microsoft.com/office/drawing/2014/main" id="{9BD264F7-A641-4F0C-88B1-F98FD900098E}"/>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4" name="Footer Placeholder 3">
            <a:extLst>
              <a:ext uri="{FF2B5EF4-FFF2-40B4-BE49-F238E27FC236}">
                <a16:creationId xmlns:a16="http://schemas.microsoft.com/office/drawing/2014/main" id="{010306D8-1EE3-4CA7-90DB-8823B1220A08}"/>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2CC8C3FE-67A5-40BB-8157-D0ADE7678ECF}"/>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814993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754634-333C-4EE8-B46A-40E31518D0FA}"/>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3" name="Footer Placeholder 2">
            <a:extLst>
              <a:ext uri="{FF2B5EF4-FFF2-40B4-BE49-F238E27FC236}">
                <a16:creationId xmlns:a16="http://schemas.microsoft.com/office/drawing/2014/main" id="{ACD8AAA5-C6C8-4B2E-A3CF-0E5D61F6CD48}"/>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7B5F29F5-35B8-46D2-8155-1A831D739DB1}"/>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28894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E75D6-96A0-401F-9394-4823BEDA0E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Z"/>
          </a:p>
        </p:txBody>
      </p:sp>
      <p:sp>
        <p:nvSpPr>
          <p:cNvPr id="3" name="Content Placeholder 2">
            <a:extLst>
              <a:ext uri="{FF2B5EF4-FFF2-40B4-BE49-F238E27FC236}">
                <a16:creationId xmlns:a16="http://schemas.microsoft.com/office/drawing/2014/main" id="{17CD4331-8583-4C8C-9F19-4CC151B6C8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Text Placeholder 3">
            <a:extLst>
              <a:ext uri="{FF2B5EF4-FFF2-40B4-BE49-F238E27FC236}">
                <a16:creationId xmlns:a16="http://schemas.microsoft.com/office/drawing/2014/main" id="{443FE673-81D4-4989-A830-B15566BA81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4798DE4-5108-46F1-A9CE-6DDE7DF3DE75}"/>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6" name="Footer Placeholder 5">
            <a:extLst>
              <a:ext uri="{FF2B5EF4-FFF2-40B4-BE49-F238E27FC236}">
                <a16:creationId xmlns:a16="http://schemas.microsoft.com/office/drawing/2014/main" id="{FE585C25-3F18-4737-8455-C61885E81D80}"/>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4269771C-794D-48EF-869C-25FBBAFACAE9}"/>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173360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EBB2-BD31-45DB-B3A6-30147C66C99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Z"/>
          </a:p>
        </p:txBody>
      </p:sp>
      <p:sp>
        <p:nvSpPr>
          <p:cNvPr id="3" name="Picture Placeholder 2">
            <a:extLst>
              <a:ext uri="{FF2B5EF4-FFF2-40B4-BE49-F238E27FC236}">
                <a16:creationId xmlns:a16="http://schemas.microsoft.com/office/drawing/2014/main" id="{A8236CFB-58CD-4E30-B99D-61B515CC50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Click icon to add picture</a:t>
            </a:r>
            <a:endParaRPr lang="en-NZ" dirty="0"/>
          </a:p>
        </p:txBody>
      </p:sp>
      <p:sp>
        <p:nvSpPr>
          <p:cNvPr id="4" name="Text Placeholder 3">
            <a:extLst>
              <a:ext uri="{FF2B5EF4-FFF2-40B4-BE49-F238E27FC236}">
                <a16:creationId xmlns:a16="http://schemas.microsoft.com/office/drawing/2014/main" id="{E22F3367-0B52-45C0-8FDE-0827234DC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FE095E5-D7B4-47E7-BAC7-570FE504983E}"/>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6" name="Footer Placeholder 5">
            <a:extLst>
              <a:ext uri="{FF2B5EF4-FFF2-40B4-BE49-F238E27FC236}">
                <a16:creationId xmlns:a16="http://schemas.microsoft.com/office/drawing/2014/main" id="{9B2A3963-B232-4C8C-9A14-02C062CD851A}"/>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C3E157D2-C7E5-44CF-88CE-B3EA75366C15}"/>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1681141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EBB384-69EE-4276-BC5E-4D00B41A4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NZ" dirty="0"/>
          </a:p>
        </p:txBody>
      </p:sp>
      <p:sp>
        <p:nvSpPr>
          <p:cNvPr id="3" name="Text Placeholder 2">
            <a:extLst>
              <a:ext uri="{FF2B5EF4-FFF2-40B4-BE49-F238E27FC236}">
                <a16:creationId xmlns:a16="http://schemas.microsoft.com/office/drawing/2014/main" id="{30FD87DB-B409-4701-8C36-1E12504B0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Z" dirty="0"/>
          </a:p>
        </p:txBody>
      </p:sp>
      <p:sp>
        <p:nvSpPr>
          <p:cNvPr id="4" name="Date Placeholder 3">
            <a:extLst>
              <a:ext uri="{FF2B5EF4-FFF2-40B4-BE49-F238E27FC236}">
                <a16:creationId xmlns:a16="http://schemas.microsoft.com/office/drawing/2014/main" id="{2DC1DD10-F234-4554-A391-FD1AB52B90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B85AF4-5371-4A6C-ABAE-71D49B36B866}" type="datetimeFigureOut">
              <a:rPr lang="en-NZ" smtClean="0"/>
              <a:t>20/02/2023</a:t>
            </a:fld>
            <a:endParaRPr lang="en-NZ" dirty="0"/>
          </a:p>
        </p:txBody>
      </p:sp>
      <p:sp>
        <p:nvSpPr>
          <p:cNvPr id="5" name="Footer Placeholder 4">
            <a:extLst>
              <a:ext uri="{FF2B5EF4-FFF2-40B4-BE49-F238E27FC236}">
                <a16:creationId xmlns:a16="http://schemas.microsoft.com/office/drawing/2014/main" id="{27177142-F348-4F0B-91C7-77E726654A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a:extLst>
              <a:ext uri="{FF2B5EF4-FFF2-40B4-BE49-F238E27FC236}">
                <a16:creationId xmlns:a16="http://schemas.microsoft.com/office/drawing/2014/main" id="{0709E2BD-F63D-4584-9364-1B245D56B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5F14B9-50C7-40D9-B241-2C64C56B37C2}" type="slidenum">
              <a:rPr lang="en-NZ" smtClean="0"/>
              <a:t>‹#›</a:t>
            </a:fld>
            <a:endParaRPr lang="en-NZ" dirty="0"/>
          </a:p>
        </p:txBody>
      </p:sp>
      <p:sp>
        <p:nvSpPr>
          <p:cNvPr id="7" name="Rectangle: Rounded Corners 6">
            <a:extLst>
              <a:ext uri="{FF2B5EF4-FFF2-40B4-BE49-F238E27FC236}">
                <a16:creationId xmlns:a16="http://schemas.microsoft.com/office/drawing/2014/main" id="{1A23657B-588F-5110-F4E2-DF2280B5157F}"/>
              </a:ext>
            </a:extLst>
          </p:cNvPr>
          <p:cNvSpPr/>
          <p:nvPr/>
        </p:nvSpPr>
        <p:spPr>
          <a:xfrm>
            <a:off x="0" y="6797672"/>
            <a:ext cx="12192000" cy="60328"/>
          </a:xfrm>
          <a:prstGeom prst="roundRect">
            <a:avLst/>
          </a:prstGeom>
          <a:gradFill flip="none" rotWithShape="1">
            <a:gsLst>
              <a:gs pos="0">
                <a:srgbClr val="277CEA"/>
              </a:gs>
              <a:gs pos="74000">
                <a:srgbClr val="00B0F0"/>
              </a:gs>
            </a:gsLst>
            <a:lin ang="2700000" scaled="1"/>
            <a:tileRect/>
          </a:gra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3689475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Segoe UI Black" panose="020B0A02040204020203" pitchFamily="34" charset="0"/>
          <a:ea typeface="Segoe UI Black" panose="020B0A02040204020203" pitchFamily="34" charset="0"/>
          <a:cs typeface="Aharoni" panose="02010803020104030203" pitchFamily="2"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EBB384-69EE-4276-BC5E-4D00B41A4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NZ" dirty="0"/>
          </a:p>
        </p:txBody>
      </p:sp>
      <p:sp>
        <p:nvSpPr>
          <p:cNvPr id="3" name="Text Placeholder 2">
            <a:extLst>
              <a:ext uri="{FF2B5EF4-FFF2-40B4-BE49-F238E27FC236}">
                <a16:creationId xmlns:a16="http://schemas.microsoft.com/office/drawing/2014/main" id="{30FD87DB-B409-4701-8C36-1E12504B0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4" name="Date Placeholder 3">
            <a:extLst>
              <a:ext uri="{FF2B5EF4-FFF2-40B4-BE49-F238E27FC236}">
                <a16:creationId xmlns:a16="http://schemas.microsoft.com/office/drawing/2014/main" id="{2DC1DD10-F234-4554-A391-FD1AB52B90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0D4F5-97BC-47A4-B159-2167927B41C8}" type="datetime1">
              <a:rPr lang="en-NZ" smtClean="0"/>
              <a:t>20/02/2023</a:t>
            </a:fld>
            <a:endParaRPr lang="en-NZ" dirty="0"/>
          </a:p>
        </p:txBody>
      </p:sp>
      <p:sp>
        <p:nvSpPr>
          <p:cNvPr id="5" name="Footer Placeholder 4">
            <a:extLst>
              <a:ext uri="{FF2B5EF4-FFF2-40B4-BE49-F238E27FC236}">
                <a16:creationId xmlns:a16="http://schemas.microsoft.com/office/drawing/2014/main" id="{27177142-F348-4F0B-91C7-77E726654A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a:extLst>
              <a:ext uri="{FF2B5EF4-FFF2-40B4-BE49-F238E27FC236}">
                <a16:creationId xmlns:a16="http://schemas.microsoft.com/office/drawing/2014/main" id="{0709E2BD-F63D-4584-9364-1B245D56B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5F14B9-50C7-40D9-B241-2C64C56B37C2}" type="slidenum">
              <a:rPr lang="en-NZ" smtClean="0"/>
              <a:t>‹#›</a:t>
            </a:fld>
            <a:endParaRPr lang="en-NZ" dirty="0"/>
          </a:p>
        </p:txBody>
      </p:sp>
      <p:sp>
        <p:nvSpPr>
          <p:cNvPr id="7" name="Rectangle: Rounded Corners 6">
            <a:extLst>
              <a:ext uri="{FF2B5EF4-FFF2-40B4-BE49-F238E27FC236}">
                <a16:creationId xmlns:a16="http://schemas.microsoft.com/office/drawing/2014/main" id="{1A23657B-588F-5110-F4E2-DF2280B5157F}"/>
              </a:ext>
            </a:extLst>
          </p:cNvPr>
          <p:cNvSpPr/>
          <p:nvPr userDrawn="1"/>
        </p:nvSpPr>
        <p:spPr>
          <a:xfrm>
            <a:off x="0" y="6797672"/>
            <a:ext cx="12192000" cy="60328"/>
          </a:xfrm>
          <a:prstGeom prst="roundRect">
            <a:avLst/>
          </a:prstGeom>
          <a:gradFill flip="none" rotWithShape="1">
            <a:gsLst>
              <a:gs pos="0">
                <a:srgbClr val="277CEA"/>
              </a:gs>
              <a:gs pos="74000">
                <a:srgbClr val="00B0F0"/>
              </a:gs>
            </a:gsLst>
            <a:lin ang="2700000" scaled="1"/>
            <a:tileRect/>
          </a:gra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5189139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Segoe UI Black" panose="020B0A02040204020203" pitchFamily="34" charset="0"/>
          <a:ea typeface="Segoe UI Black" panose="020B0A02040204020203" pitchFamily="34" charset="0"/>
          <a:cs typeface="Aharoni" panose="02010803020104030203" pitchFamily="2"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2.xml"/><Relationship Id="rId16" Type="http://schemas.openxmlformats.org/officeDocument/2006/relationships/image" Target="../media/image33.svg"/><Relationship Id="rId1" Type="http://schemas.openxmlformats.org/officeDocument/2006/relationships/slideLayout" Target="../slideLayouts/slideLayout5.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www.dataopsmanifesto.org/"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image" Target="../media/image20.png"/><Relationship Id="rId21" Type="http://schemas.openxmlformats.org/officeDocument/2006/relationships/image" Target="../media/image3.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notesSlide" Target="../notesSlides/notesSlide15.xml"/><Relationship Id="rId16" Type="http://schemas.openxmlformats.org/officeDocument/2006/relationships/image" Target="../media/image33.svg"/><Relationship Id="rId20"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19" Type="http://schemas.openxmlformats.org/officeDocument/2006/relationships/image" Target="../media/image2.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4.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s://www.kerski.tech/" TargetMode="External"/><Relationship Id="rId10" Type="http://schemas.openxmlformats.org/officeDocument/2006/relationships/image" Target="../media/image11.png"/><Relationship Id="rId4" Type="http://schemas.openxmlformats.org/officeDocument/2006/relationships/hyperlink" Target="https://www.linkedin.com/in/john-kerski-41a697100/" TargetMode="External"/><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hyperlink" Target="https://www.kerski.tech/bringing-dataops-to-power-bi-part25/" TargetMode="External"/><Relationship Id="rId3" Type="http://schemas.openxmlformats.org/officeDocument/2006/relationships/hyperlink" Target="https://datakitchen.io/the-dataops-cookbook/" TargetMode="External"/><Relationship Id="rId7" Type="http://schemas.openxmlformats.org/officeDocument/2006/relationships/hyperlink" Target="https://youtu.be/Ui9J6T9UlAA"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hyperlink" Target="https://pbi.tools/" TargetMode="External"/><Relationship Id="rId5" Type="http://schemas.openxmlformats.org/officeDocument/2006/relationships/hyperlink" Target="https://www.youtube.com/watch?v=77W2JSL7-r8" TargetMode="External"/><Relationship Id="rId4" Type="http://schemas.openxmlformats.org/officeDocument/2006/relationships/hyperlink" Target="https://www.youtube.com/watch?v=_fzZnPW-yjM" TargetMode="External"/><Relationship Id="rId9" Type="http://schemas.openxmlformats.org/officeDocument/2006/relationships/hyperlink" Target="https://www.kerski.tech/bringing-dataops-to-power-bi-part24/"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79F1-10B3-47F6-96FD-BD0F6D70555D}"/>
              </a:ext>
            </a:extLst>
          </p:cNvPr>
          <p:cNvSpPr>
            <a:spLocks noGrp="1"/>
          </p:cNvSpPr>
          <p:nvPr>
            <p:ph type="ctrTitle"/>
          </p:nvPr>
        </p:nvSpPr>
        <p:spPr>
          <a:xfrm>
            <a:off x="1803662" y="4299031"/>
            <a:ext cx="8584676" cy="1044301"/>
          </a:xfrm>
        </p:spPr>
        <p:txBody>
          <a:bodyPr vert="horz" lIns="91440" tIns="45720" rIns="91440" bIns="45720" rtlCol="0" anchor="t">
            <a:normAutofit/>
          </a:bodyPr>
          <a:lstStyle/>
          <a:p>
            <a:r>
              <a:rPr lang="en-US" sz="4400" b="1" i="0" dirty="0">
                <a:effectLst/>
              </a:rPr>
              <a:t>DataOps 101</a:t>
            </a:r>
            <a:endParaRPr lang="en-US" sz="4400" dirty="0"/>
          </a:p>
        </p:txBody>
      </p:sp>
      <p:sp>
        <p:nvSpPr>
          <p:cNvPr id="3" name="Subtitle 2">
            <a:extLst>
              <a:ext uri="{FF2B5EF4-FFF2-40B4-BE49-F238E27FC236}">
                <a16:creationId xmlns:a16="http://schemas.microsoft.com/office/drawing/2014/main" id="{087EBD5F-9ED1-47AB-8507-0B0381663F2A}"/>
              </a:ext>
            </a:extLst>
          </p:cNvPr>
          <p:cNvSpPr>
            <a:spLocks noGrp="1"/>
          </p:cNvSpPr>
          <p:nvPr>
            <p:ph type="subTitle" idx="1"/>
          </p:nvPr>
        </p:nvSpPr>
        <p:spPr>
          <a:xfrm>
            <a:off x="2280862" y="4881048"/>
            <a:ext cx="7630276" cy="462284"/>
          </a:xfrm>
        </p:spPr>
        <p:txBody>
          <a:bodyPr vert="horz" lIns="91440" tIns="45720" rIns="91440" bIns="45720" rtlCol="0" anchor="b">
            <a:normAutofit/>
          </a:bodyPr>
          <a:lstStyle/>
          <a:p>
            <a:r>
              <a:rPr lang="en-US" sz="2000" b="1" i="0" dirty="0">
                <a:effectLst/>
                <a:latin typeface="open sans" panose="020B0606030504020204" pitchFamily="34" charset="0"/>
              </a:rPr>
              <a:t>A Better Way to Develop and Deliver Data Analytics</a:t>
            </a:r>
            <a:endParaRPr lang="en-NZ" sz="2000" dirty="0"/>
          </a:p>
        </p:txBody>
      </p:sp>
      <p:sp>
        <p:nvSpPr>
          <p:cNvPr id="36" name="Oval 35">
            <a:extLst>
              <a:ext uri="{FF2B5EF4-FFF2-40B4-BE49-F238E27FC236}">
                <a16:creationId xmlns:a16="http://schemas.microsoft.com/office/drawing/2014/main" id="{0C45045A-6083-4B3E-956A-675823375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744"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EBD2B2B2-1395-4E7B-87A0-BD34551C0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5336" y="997486"/>
            <a:ext cx="2971800" cy="297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42875DDC-0225-45F8-B745-78688F2D1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5509"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4F329563-0961-4426-90D2-2DF4888E5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0101" y="997486"/>
            <a:ext cx="2971800" cy="297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9F8B7FCE-99DC-E469-0C3E-D5A3C070376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7809" y="1429373"/>
            <a:ext cx="1999627" cy="1999627"/>
          </a:xfrm>
          <a:prstGeom prst="rect">
            <a:avLst/>
          </a:prstGeom>
        </p:spPr>
      </p:pic>
      <p:sp>
        <p:nvSpPr>
          <p:cNvPr id="44" name="Oval 43">
            <a:extLst>
              <a:ext uri="{FF2B5EF4-FFF2-40B4-BE49-F238E27FC236}">
                <a16:creationId xmlns:a16="http://schemas.microsoft.com/office/drawing/2014/main" id="{12617755-D451-4BAF-9B55-518297BFF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0273"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86C062C2-3673-4248-BE21-B51B16E63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4865" y="997486"/>
            <a:ext cx="2971800" cy="297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5A447308-4C37-65D7-763E-13739613D31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122146" y="1897686"/>
            <a:ext cx="2529490" cy="1157241"/>
          </a:xfrm>
          <a:prstGeom prst="rect">
            <a:avLst/>
          </a:prstGeom>
        </p:spPr>
      </p:pic>
      <p:pic>
        <p:nvPicPr>
          <p:cNvPr id="9" name="Graphic 8">
            <a:extLst>
              <a:ext uri="{FF2B5EF4-FFF2-40B4-BE49-F238E27FC236}">
                <a16:creationId xmlns:a16="http://schemas.microsoft.com/office/drawing/2014/main" id="{A5F2DA79-A139-EFC5-1E7E-F6B896D26D5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08486" y="1254741"/>
            <a:ext cx="2174259" cy="2174259"/>
          </a:xfrm>
          <a:prstGeom prst="rect">
            <a:avLst/>
          </a:prstGeom>
        </p:spPr>
      </p:pic>
      <p:sp>
        <p:nvSpPr>
          <p:cNvPr id="22" name="Oval 21">
            <a:extLst>
              <a:ext uri="{FF2B5EF4-FFF2-40B4-BE49-F238E27FC236}">
                <a16:creationId xmlns:a16="http://schemas.microsoft.com/office/drawing/2014/main" id="{4A1220C7-9D0E-396C-C3D1-1CB89D492642}"/>
              </a:ext>
              <a:ext uri="{C183D7F6-B498-43B3-948B-1728B52AA6E4}">
                <adec:decorative xmlns:adec="http://schemas.microsoft.com/office/drawing/2017/decorative" val="1"/>
              </a:ext>
            </a:extLst>
          </p:cNvPr>
          <p:cNvSpPr/>
          <p:nvPr/>
        </p:nvSpPr>
        <p:spPr>
          <a:xfrm>
            <a:off x="730744" y="832894"/>
            <a:ext cx="3300845" cy="3300984"/>
          </a:xfrm>
          <a:prstGeom prst="ellipse">
            <a:avLst/>
          </a:prstGeom>
          <a:noFill/>
          <a:ln w="139700">
            <a:solidFill>
              <a:srgbClr val="277C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A2657A2D-F2ED-60A6-ADF3-65969250C053}"/>
              </a:ext>
              <a:ext uri="{C183D7F6-B498-43B3-948B-1728B52AA6E4}">
                <adec:decorative xmlns:adec="http://schemas.microsoft.com/office/drawing/2017/decorative" val="1"/>
              </a:ext>
            </a:extLst>
          </p:cNvPr>
          <p:cNvSpPr/>
          <p:nvPr/>
        </p:nvSpPr>
        <p:spPr>
          <a:xfrm>
            <a:off x="4445577" y="832894"/>
            <a:ext cx="3300845" cy="3300984"/>
          </a:xfrm>
          <a:prstGeom prst="ellipse">
            <a:avLst/>
          </a:prstGeom>
          <a:noFill/>
          <a:ln w="139700">
            <a:solidFill>
              <a:srgbClr val="277C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09F92DC1-39E1-D986-FD2D-C730748C6600}"/>
              </a:ext>
              <a:ext uri="{C183D7F6-B498-43B3-948B-1728B52AA6E4}">
                <adec:decorative xmlns:adec="http://schemas.microsoft.com/office/drawing/2017/decorative" val="1"/>
              </a:ext>
            </a:extLst>
          </p:cNvPr>
          <p:cNvSpPr/>
          <p:nvPr/>
        </p:nvSpPr>
        <p:spPr>
          <a:xfrm>
            <a:off x="8145192" y="825814"/>
            <a:ext cx="3300845" cy="3300984"/>
          </a:xfrm>
          <a:prstGeom prst="ellipse">
            <a:avLst/>
          </a:prstGeom>
          <a:noFill/>
          <a:ln w="139700">
            <a:solidFill>
              <a:srgbClr val="277C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1FF2982D-7105-9E10-F2E6-D65035481925}"/>
              </a:ext>
            </a:extLst>
          </p:cNvPr>
          <p:cNvSpPr txBox="1"/>
          <p:nvPr/>
        </p:nvSpPr>
        <p:spPr>
          <a:xfrm>
            <a:off x="9447420" y="6431524"/>
            <a:ext cx="16579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Take the Poll</a:t>
            </a:r>
          </a:p>
        </p:txBody>
      </p:sp>
      <p:pic>
        <p:nvPicPr>
          <p:cNvPr id="4" name="Picture 3" descr="Qr code&#10;&#10;Description automatically generated">
            <a:extLst>
              <a:ext uri="{FF2B5EF4-FFF2-40B4-BE49-F238E27FC236}">
                <a16:creationId xmlns:a16="http://schemas.microsoft.com/office/drawing/2014/main" id="{64DF9C3E-4E48-38E4-8FEE-AD50E9E66342}"/>
              </a:ext>
            </a:extLst>
          </p:cNvPr>
          <p:cNvPicPr>
            <a:picLocks noChangeAspect="1"/>
          </p:cNvPicPr>
          <p:nvPr/>
        </p:nvPicPr>
        <p:blipFill rotWithShape="1">
          <a:blip r:embed="rId7">
            <a:extLst>
              <a:ext uri="{28A0092B-C50C-407E-A947-70E740481C1C}">
                <a14:useLocalDpi xmlns:a14="http://schemas.microsoft.com/office/drawing/2010/main" val="0"/>
              </a:ext>
            </a:extLst>
          </a:blip>
          <a:srcRect l="25260" t="36756" r="25406" b="15242"/>
          <a:stretch/>
        </p:blipFill>
        <p:spPr>
          <a:xfrm>
            <a:off x="10860259" y="5474273"/>
            <a:ext cx="1309255" cy="1273870"/>
          </a:xfrm>
          <a:prstGeom prst="rect">
            <a:avLst/>
          </a:prstGeom>
        </p:spPr>
      </p:pic>
    </p:spTree>
    <p:extLst>
      <p:ext uri="{BB962C8B-B14F-4D97-AF65-F5344CB8AC3E}">
        <p14:creationId xmlns:p14="http://schemas.microsoft.com/office/powerpoint/2010/main" val="3889287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D7D-25E6-284B-417A-FCCAE69476DA}"/>
              </a:ext>
            </a:extLst>
          </p:cNvPr>
          <p:cNvSpPr>
            <a:spLocks noGrp="1"/>
          </p:cNvSpPr>
          <p:nvPr>
            <p:ph type="title"/>
          </p:nvPr>
        </p:nvSpPr>
        <p:spPr>
          <a:xfrm>
            <a:off x="558882" y="0"/>
            <a:ext cx="10794917" cy="918535"/>
          </a:xfrm>
        </p:spPr>
        <p:txBody>
          <a:bodyPr/>
          <a:lstStyle/>
          <a:p>
            <a:pPr algn="ctr"/>
            <a:r>
              <a:rPr lang="en-US" dirty="0"/>
              <a:t>Day 5</a:t>
            </a:r>
            <a:endParaRPr lang="en-GB" dirty="0"/>
          </a:p>
        </p:txBody>
      </p:sp>
      <p:sp>
        <p:nvSpPr>
          <p:cNvPr id="3" name="Rectangle 2" descr="Teams Chat Window">
            <a:extLst>
              <a:ext uri="{FF2B5EF4-FFF2-40B4-BE49-F238E27FC236}">
                <a16:creationId xmlns:a16="http://schemas.microsoft.com/office/drawing/2014/main" id="{37390C0D-E7CA-848A-951F-5A98806FAD2B}"/>
              </a:ext>
            </a:extLst>
          </p:cNvPr>
          <p:cNvSpPr/>
          <p:nvPr/>
        </p:nvSpPr>
        <p:spPr>
          <a:xfrm>
            <a:off x="558882" y="918535"/>
            <a:ext cx="11135346" cy="5844391"/>
          </a:xfrm>
          <a:prstGeom prst="rect">
            <a:avLst/>
          </a:prstGeom>
          <a:solidFill>
            <a:srgbClr val="F5F5F5"/>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6194C30-B838-1F34-5774-83CA65C9047C}"/>
              </a:ext>
            </a:extLst>
          </p:cNvPr>
          <p:cNvSpPr/>
          <p:nvPr/>
        </p:nvSpPr>
        <p:spPr>
          <a:xfrm>
            <a:off x="729592" y="1016644"/>
            <a:ext cx="5694218" cy="1056863"/>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p>
          <a:p>
            <a:pPr marL="0" marR="0" lvl="0" indent="0" defTabSz="914400" eaLnBrk="1" fontAlgn="auto" latinLnBrk="0" hangingPunct="1">
              <a:lnSpc>
                <a:spcPct val="107000"/>
              </a:lnSpc>
              <a:spcBef>
                <a:spcPts val="0"/>
              </a:spcBef>
              <a:spcAft>
                <a:spcPts val="80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Accounting called again, the model has a new column in it, did you do that?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8E4E228-DA04-07F9-245F-A9C331199A05}"/>
              </a:ext>
            </a:extLst>
          </p:cNvPr>
          <p:cNvSpPr/>
          <p:nvPr/>
        </p:nvSpPr>
        <p:spPr>
          <a:xfrm>
            <a:off x="729592" y="3262487"/>
            <a:ext cx="5694218" cy="1056863"/>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p>
          <a:p>
            <a:pPr marL="0" marR="0" lvl="0" indent="0" defTabSz="914400" eaLnBrk="1" fontAlgn="auto" latinLnBrk="0" hangingPunct="1">
              <a:lnSpc>
                <a:spcPct val="107000"/>
              </a:lnSpc>
              <a:spcBef>
                <a:spcPts val="0"/>
              </a:spcBef>
              <a:spcAft>
                <a:spcPts val="80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Alright… rough week</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A0E7054-925B-B76C-8C0D-773CF41BE2F8}"/>
              </a:ext>
            </a:extLst>
          </p:cNvPr>
          <p:cNvSpPr/>
          <p:nvPr/>
        </p:nvSpPr>
        <p:spPr>
          <a:xfrm>
            <a:off x="6576209" y="2366686"/>
            <a:ext cx="5056909" cy="835035"/>
          </a:xfrm>
          <a:prstGeom prst="rect">
            <a:avLst/>
          </a:prstGeom>
          <a:solidFill>
            <a:sysClr val="window" lastClr="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Bob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No, let me check.</a:t>
            </a: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descr="A person dancing on a stage&#10;&#10;Description automatically generated with low confidence">
            <a:extLst>
              <a:ext uri="{FF2B5EF4-FFF2-40B4-BE49-F238E27FC236}">
                <a16:creationId xmlns:a16="http://schemas.microsoft.com/office/drawing/2014/main" id="{E9BDF09E-7266-A379-77B0-FC6D486C0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90" y="4429359"/>
            <a:ext cx="5664519" cy="2235457"/>
          </a:xfrm>
          <a:prstGeom prst="rect">
            <a:avLst/>
          </a:prstGeom>
        </p:spPr>
      </p:pic>
    </p:spTree>
    <p:extLst>
      <p:ext uri="{BB962C8B-B14F-4D97-AF65-F5344CB8AC3E}">
        <p14:creationId xmlns:p14="http://schemas.microsoft.com/office/powerpoint/2010/main" val="13422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A5D66-B422-AC27-EA78-121CBEDDD2FF}"/>
              </a:ext>
            </a:extLst>
          </p:cNvPr>
          <p:cNvSpPr>
            <a:spLocks noGrp="1"/>
          </p:cNvSpPr>
          <p:nvPr>
            <p:ph type="title"/>
          </p:nvPr>
        </p:nvSpPr>
        <p:spPr>
          <a:xfrm>
            <a:off x="838200" y="365125"/>
            <a:ext cx="10515600" cy="1325563"/>
          </a:xfrm>
        </p:spPr>
        <p:txBody>
          <a:bodyPr anchor="ctr">
            <a:normAutofit/>
          </a:bodyPr>
          <a:lstStyle/>
          <a:p>
            <a:r>
              <a:rPr lang="en-US" dirty="0"/>
              <a:t>Show of Hands</a:t>
            </a:r>
            <a:endParaRPr lang="en-GB" dirty="0"/>
          </a:p>
        </p:txBody>
      </p:sp>
      <p:pic>
        <p:nvPicPr>
          <p:cNvPr id="5" name="Picture 4" descr="Classroom of students raising their hands in front of a teacher">
            <a:extLst>
              <a:ext uri="{FF2B5EF4-FFF2-40B4-BE49-F238E27FC236}">
                <a16:creationId xmlns:a16="http://schemas.microsoft.com/office/drawing/2014/main" id="{7989E02D-3045-2B50-9133-1FBA887B4DC2}"/>
              </a:ext>
            </a:extLst>
          </p:cNvPr>
          <p:cNvPicPr>
            <a:picLocks noChangeAspect="1"/>
          </p:cNvPicPr>
          <p:nvPr/>
        </p:nvPicPr>
        <p:blipFill rotWithShape="1">
          <a:blip r:embed="rId3">
            <a:extLst>
              <a:ext uri="{28A0092B-C50C-407E-A947-70E740481C1C}">
                <a14:useLocalDpi xmlns:a14="http://schemas.microsoft.com/office/drawing/2010/main" val="0"/>
              </a:ext>
            </a:extLst>
          </a:blip>
          <a:srcRect t="25771" b="13377"/>
          <a:stretch/>
        </p:blipFill>
        <p:spPr>
          <a:xfrm>
            <a:off x="838200" y="1825625"/>
            <a:ext cx="10515600" cy="4351338"/>
          </a:xfrm>
          <a:prstGeom prst="rect">
            <a:avLst/>
          </a:prstGeom>
          <a:noFill/>
        </p:spPr>
      </p:pic>
    </p:spTree>
    <p:extLst>
      <p:ext uri="{BB962C8B-B14F-4D97-AF65-F5344CB8AC3E}">
        <p14:creationId xmlns:p14="http://schemas.microsoft.com/office/powerpoint/2010/main" val="2202244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15277A46-F38A-168E-215A-B62B9F398DF8}"/>
              </a:ext>
            </a:extLst>
          </p:cNvPr>
          <p:cNvSpPr>
            <a:spLocks noGrp="1"/>
          </p:cNvSpPr>
          <p:nvPr>
            <p:ph type="title" idx="4294967295"/>
          </p:nvPr>
        </p:nvSpPr>
        <p:spPr>
          <a:xfrm>
            <a:off x="839788" y="339725"/>
            <a:ext cx="5157787" cy="823913"/>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schemeClr val="tx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Risks</a:t>
            </a:r>
          </a:p>
        </p:txBody>
      </p:sp>
      <p:sp>
        <p:nvSpPr>
          <p:cNvPr id="17" name="Text Placeholder 4">
            <a:extLst>
              <a:ext uri="{FF2B5EF4-FFF2-40B4-BE49-F238E27FC236}">
                <a16:creationId xmlns:a16="http://schemas.microsoft.com/office/drawing/2014/main" id="{D3BB6F0D-D8BD-85F5-9118-3C5010430CD5}"/>
              </a:ext>
            </a:extLst>
          </p:cNvPr>
          <p:cNvSpPr>
            <a:spLocks noGrp="1"/>
          </p:cNvSpPr>
          <p:nvPr>
            <p:ph type="body" sz="quarter" idx="3"/>
          </p:nvPr>
        </p:nvSpPr>
        <p:spPr>
          <a:xfrm>
            <a:off x="6603166" y="339543"/>
            <a:ext cx="4774449" cy="823912"/>
          </a:xfrm>
        </p:spPr>
        <p:txBody>
          <a:bodyPr/>
          <a:lstStyle/>
          <a:p>
            <a:pPr>
              <a:spcBef>
                <a:spcPct val="0"/>
              </a:spcBef>
            </a:pPr>
            <a:r>
              <a:rPr lang="en-US" sz="4400" dirty="0">
                <a:solidFill>
                  <a:srgbClr val="DC4731"/>
                </a:solidFill>
                <a:latin typeface="Segoe UI Semibold" panose="020B0702040204020203" pitchFamily="34" charset="0"/>
                <a:ea typeface="Segoe UI Black" panose="020B0A02040204020203" pitchFamily="34" charset="0"/>
                <a:cs typeface="Segoe UI Semibold" panose="020B0702040204020203" pitchFamily="34" charset="0"/>
              </a:rPr>
              <a:t>Issues</a:t>
            </a:r>
          </a:p>
        </p:txBody>
      </p:sp>
      <p:sp>
        <p:nvSpPr>
          <p:cNvPr id="7" name="Content Placeholder 5">
            <a:extLst>
              <a:ext uri="{FF2B5EF4-FFF2-40B4-BE49-F238E27FC236}">
                <a16:creationId xmlns:a16="http://schemas.microsoft.com/office/drawing/2014/main" id="{9136B725-9EC8-5C41-F3B8-14EDC6D80A11}"/>
              </a:ext>
            </a:extLst>
          </p:cNvPr>
          <p:cNvSpPr txBox="1">
            <a:spLocks/>
          </p:cNvSpPr>
          <p:nvPr/>
        </p:nvSpPr>
        <p:spPr>
          <a:xfrm>
            <a:off x="839787" y="2667802"/>
            <a:ext cx="5562600" cy="65433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Segoe UI" panose="020B0502040204020203" pitchFamily="34" charset="0"/>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Data is a Strategic Asset but…  </a:t>
            </a:r>
          </a:p>
          <a:p>
            <a:pPr marL="800100" lvl="1" indent="-342900">
              <a:buFont typeface="Arial" panose="020B0604020202020204" pitchFamily="34" charset="0"/>
              <a:buChar char="•"/>
            </a:pPr>
            <a:endParaRPr lang="en-US" sz="3200" dirty="0">
              <a:solidFill>
                <a:schemeClr val="accent4">
                  <a:lumMod val="75000"/>
                </a:schemeClr>
              </a:solidFill>
            </a:endParaRPr>
          </a:p>
          <a:p>
            <a:endParaRPr lang="en-GB" sz="3200" dirty="0">
              <a:solidFill>
                <a:schemeClr val="accent4">
                  <a:lumMod val="75000"/>
                </a:schemeClr>
              </a:solidFill>
            </a:endParaRPr>
          </a:p>
        </p:txBody>
      </p:sp>
      <p:grpSp>
        <p:nvGrpSpPr>
          <p:cNvPr id="8" name="Group 7" descr="Demand is High">
            <a:extLst>
              <a:ext uri="{FF2B5EF4-FFF2-40B4-BE49-F238E27FC236}">
                <a16:creationId xmlns:a16="http://schemas.microsoft.com/office/drawing/2014/main" id="{DD6693FA-B6DC-DB3E-5644-3D313C1FF063}"/>
              </a:ext>
            </a:extLst>
          </p:cNvPr>
          <p:cNvGrpSpPr/>
          <p:nvPr/>
        </p:nvGrpSpPr>
        <p:grpSpPr>
          <a:xfrm>
            <a:off x="805326" y="2313602"/>
            <a:ext cx="4126438" cy="914400"/>
            <a:chOff x="6749516" y="4238866"/>
            <a:chExt cx="4126438" cy="914400"/>
          </a:xfrm>
        </p:grpSpPr>
        <p:pic>
          <p:nvPicPr>
            <p:cNvPr id="9" name="Graphic 8" descr="Hockey Stick Curve Graph with solid fill">
              <a:extLst>
                <a:ext uri="{FF2B5EF4-FFF2-40B4-BE49-F238E27FC236}">
                  <a16:creationId xmlns:a16="http://schemas.microsoft.com/office/drawing/2014/main" id="{BC9445BD-9F8E-5067-A9F7-450D1CF2DE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9516" y="4238866"/>
              <a:ext cx="914400" cy="914400"/>
            </a:xfrm>
            <a:prstGeom prst="rect">
              <a:avLst/>
            </a:prstGeom>
          </p:spPr>
        </p:pic>
        <p:sp>
          <p:nvSpPr>
            <p:cNvPr id="10" name="TextBox 9">
              <a:extLst>
                <a:ext uri="{FF2B5EF4-FFF2-40B4-BE49-F238E27FC236}">
                  <a16:creationId xmlns:a16="http://schemas.microsoft.com/office/drawing/2014/main" id="{448D88EA-4401-563A-33A1-82C41450EF03}"/>
                </a:ext>
              </a:extLst>
            </p:cNvPr>
            <p:cNvSpPr txBox="1"/>
            <p:nvPr/>
          </p:nvSpPr>
          <p:spPr>
            <a:xfrm>
              <a:off x="7586722" y="4405746"/>
              <a:ext cx="3289232"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Demand is High</a:t>
              </a:r>
              <a:endParaRPr lang="en-GB" sz="3200" dirty="0">
                <a:latin typeface="Segoe UI" panose="020B0502040204020203" pitchFamily="34" charset="0"/>
                <a:cs typeface="Segoe UI" panose="020B0502040204020203" pitchFamily="34" charset="0"/>
              </a:endParaRPr>
            </a:p>
          </p:txBody>
        </p:sp>
      </p:grpSp>
      <p:grpSp>
        <p:nvGrpSpPr>
          <p:cNvPr id="12" name="Group 11" descr="Complex Data Lineage">
            <a:extLst>
              <a:ext uri="{FF2B5EF4-FFF2-40B4-BE49-F238E27FC236}">
                <a16:creationId xmlns:a16="http://schemas.microsoft.com/office/drawing/2014/main" id="{B560BA64-C0E3-6C98-F96A-69D867213D15}"/>
              </a:ext>
            </a:extLst>
          </p:cNvPr>
          <p:cNvGrpSpPr/>
          <p:nvPr/>
        </p:nvGrpSpPr>
        <p:grpSpPr>
          <a:xfrm>
            <a:off x="805326" y="3276083"/>
            <a:ext cx="5192248" cy="914400"/>
            <a:chOff x="6019800" y="4881225"/>
            <a:chExt cx="5192248" cy="914400"/>
          </a:xfrm>
        </p:grpSpPr>
        <p:sp>
          <p:nvSpPr>
            <p:cNvPr id="14" name="TextBox 13">
              <a:extLst>
                <a:ext uri="{FF2B5EF4-FFF2-40B4-BE49-F238E27FC236}">
                  <a16:creationId xmlns:a16="http://schemas.microsoft.com/office/drawing/2014/main" id="{0F4AC53A-6A80-B7C8-62C1-64DFF2F669C9}"/>
                </a:ext>
              </a:extLst>
            </p:cNvPr>
            <p:cNvSpPr txBox="1"/>
            <p:nvPr/>
          </p:nvSpPr>
          <p:spPr>
            <a:xfrm>
              <a:off x="6878779" y="5082241"/>
              <a:ext cx="4333269"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Complex Data Lineage</a:t>
              </a:r>
              <a:endParaRPr lang="en-GB" sz="3200" dirty="0">
                <a:latin typeface="Segoe UI" panose="020B0502040204020203" pitchFamily="34" charset="0"/>
                <a:cs typeface="Segoe UI" panose="020B0502040204020203" pitchFamily="34" charset="0"/>
              </a:endParaRPr>
            </a:p>
          </p:txBody>
        </p:sp>
        <p:pic>
          <p:nvPicPr>
            <p:cNvPr id="16" name="Graphic 15" descr="Maze with solid fill">
              <a:extLst>
                <a:ext uri="{FF2B5EF4-FFF2-40B4-BE49-F238E27FC236}">
                  <a16:creationId xmlns:a16="http://schemas.microsoft.com/office/drawing/2014/main" id="{C2CB13A8-A331-8543-51E9-7A2BA2F2BD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9800" y="4881225"/>
              <a:ext cx="914400" cy="914400"/>
            </a:xfrm>
            <a:prstGeom prst="rect">
              <a:avLst/>
            </a:prstGeom>
          </p:spPr>
        </p:pic>
      </p:grpSp>
      <p:grpSp>
        <p:nvGrpSpPr>
          <p:cNvPr id="18" name="Group 17" descr="Data Quality Issues">
            <a:extLst>
              <a:ext uri="{FF2B5EF4-FFF2-40B4-BE49-F238E27FC236}">
                <a16:creationId xmlns:a16="http://schemas.microsoft.com/office/drawing/2014/main" id="{3D7C2F14-1109-BCF1-4EB0-B9733A8D6C96}"/>
              </a:ext>
            </a:extLst>
          </p:cNvPr>
          <p:cNvGrpSpPr/>
          <p:nvPr/>
        </p:nvGrpSpPr>
        <p:grpSpPr>
          <a:xfrm>
            <a:off x="846731" y="4378149"/>
            <a:ext cx="4759193" cy="914400"/>
            <a:chOff x="859001" y="3987273"/>
            <a:chExt cx="4759193" cy="914400"/>
          </a:xfrm>
        </p:grpSpPr>
        <p:sp>
          <p:nvSpPr>
            <p:cNvPr id="20" name="TextBox 19">
              <a:extLst>
                <a:ext uri="{FF2B5EF4-FFF2-40B4-BE49-F238E27FC236}">
                  <a16:creationId xmlns:a16="http://schemas.microsoft.com/office/drawing/2014/main" id="{A607353B-92C7-F06E-4BED-DF347723ED5D}"/>
                </a:ext>
              </a:extLst>
            </p:cNvPr>
            <p:cNvSpPr txBox="1"/>
            <p:nvPr/>
          </p:nvSpPr>
          <p:spPr>
            <a:xfrm>
              <a:off x="1676575" y="4164557"/>
              <a:ext cx="3941619"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Data Quality Issues</a:t>
              </a:r>
              <a:endParaRPr lang="en-GB" sz="3200" dirty="0">
                <a:latin typeface="Segoe UI" panose="020B0502040204020203" pitchFamily="34" charset="0"/>
                <a:cs typeface="Segoe UI" panose="020B0502040204020203" pitchFamily="34" charset="0"/>
              </a:endParaRPr>
            </a:p>
          </p:txBody>
        </p:sp>
        <p:pic>
          <p:nvPicPr>
            <p:cNvPr id="21" name="Graphic 20" descr="Research with solid fill">
              <a:extLst>
                <a:ext uri="{FF2B5EF4-FFF2-40B4-BE49-F238E27FC236}">
                  <a16:creationId xmlns:a16="http://schemas.microsoft.com/office/drawing/2014/main" id="{0E4B48C6-AF5F-B01B-A020-44A039041A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9001" y="3987273"/>
              <a:ext cx="914400" cy="914400"/>
            </a:xfrm>
            <a:prstGeom prst="rect">
              <a:avLst/>
            </a:prstGeom>
          </p:spPr>
        </p:pic>
      </p:grpSp>
      <p:grpSp>
        <p:nvGrpSpPr>
          <p:cNvPr id="22" name="Group 21" descr="Defects &amp; Errors">
            <a:extLst>
              <a:ext uri="{FF2B5EF4-FFF2-40B4-BE49-F238E27FC236}">
                <a16:creationId xmlns:a16="http://schemas.microsoft.com/office/drawing/2014/main" id="{F79621ED-0F54-FC12-E8F0-051A7CD61A45}"/>
              </a:ext>
            </a:extLst>
          </p:cNvPr>
          <p:cNvGrpSpPr/>
          <p:nvPr/>
        </p:nvGrpSpPr>
        <p:grpSpPr>
          <a:xfrm>
            <a:off x="6677559" y="2104654"/>
            <a:ext cx="4250271" cy="751655"/>
            <a:chOff x="7058892" y="4316176"/>
            <a:chExt cx="4250271" cy="751655"/>
          </a:xfrm>
        </p:grpSpPr>
        <p:sp>
          <p:nvSpPr>
            <p:cNvPr id="23" name="TextBox 22">
              <a:extLst>
                <a:ext uri="{FF2B5EF4-FFF2-40B4-BE49-F238E27FC236}">
                  <a16:creationId xmlns:a16="http://schemas.microsoft.com/office/drawing/2014/main" id="{1BA3C1BF-C7DC-F952-B7A5-A74010C3D251}"/>
                </a:ext>
              </a:extLst>
            </p:cNvPr>
            <p:cNvSpPr txBox="1"/>
            <p:nvPr/>
          </p:nvSpPr>
          <p:spPr>
            <a:xfrm>
              <a:off x="7973291" y="4399615"/>
              <a:ext cx="3335872"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Defects &amp; Errors</a:t>
              </a:r>
              <a:endParaRPr lang="en-GB" sz="3200" dirty="0">
                <a:solidFill>
                  <a:srgbClr val="DC4731"/>
                </a:solidFill>
                <a:latin typeface="Segoe UI" panose="020B0502040204020203" pitchFamily="34" charset="0"/>
                <a:cs typeface="Segoe UI" panose="020B0502040204020203" pitchFamily="34" charset="0"/>
              </a:endParaRPr>
            </a:p>
          </p:txBody>
        </p:sp>
        <p:pic>
          <p:nvPicPr>
            <p:cNvPr id="24" name="Graphic 23" descr="Close with solid fill">
              <a:extLst>
                <a:ext uri="{FF2B5EF4-FFF2-40B4-BE49-F238E27FC236}">
                  <a16:creationId xmlns:a16="http://schemas.microsoft.com/office/drawing/2014/main" id="{C3BD090B-F18E-CEB6-D643-D68474D3A3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58892" y="4316176"/>
              <a:ext cx="751655" cy="751655"/>
            </a:xfrm>
            <a:prstGeom prst="rect">
              <a:avLst/>
            </a:prstGeom>
          </p:spPr>
        </p:pic>
      </p:grpSp>
      <p:grpSp>
        <p:nvGrpSpPr>
          <p:cNvPr id="25" name="Group 24" descr="Slow Delivery">
            <a:extLst>
              <a:ext uri="{FF2B5EF4-FFF2-40B4-BE49-F238E27FC236}">
                <a16:creationId xmlns:a16="http://schemas.microsoft.com/office/drawing/2014/main" id="{B5820AEA-8128-5ED2-2F96-289EB90FB6FF}"/>
              </a:ext>
            </a:extLst>
          </p:cNvPr>
          <p:cNvGrpSpPr/>
          <p:nvPr/>
        </p:nvGrpSpPr>
        <p:grpSpPr>
          <a:xfrm>
            <a:off x="6677559" y="2946737"/>
            <a:ext cx="3780931" cy="914400"/>
            <a:chOff x="5734966" y="4127964"/>
            <a:chExt cx="3780931" cy="914400"/>
          </a:xfrm>
        </p:grpSpPr>
        <p:sp>
          <p:nvSpPr>
            <p:cNvPr id="26" name="TextBox 25">
              <a:extLst>
                <a:ext uri="{FF2B5EF4-FFF2-40B4-BE49-F238E27FC236}">
                  <a16:creationId xmlns:a16="http://schemas.microsoft.com/office/drawing/2014/main" id="{FFC3DA58-9924-5150-1FA8-8011D33781DB}"/>
                </a:ext>
              </a:extLst>
            </p:cNvPr>
            <p:cNvSpPr txBox="1"/>
            <p:nvPr/>
          </p:nvSpPr>
          <p:spPr>
            <a:xfrm>
              <a:off x="6649366" y="4308820"/>
              <a:ext cx="2866531"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Slow Delivery</a:t>
              </a:r>
              <a:endParaRPr lang="en-GB" sz="3200" dirty="0">
                <a:solidFill>
                  <a:srgbClr val="DC4731"/>
                </a:solidFill>
                <a:latin typeface="Segoe UI" panose="020B0502040204020203" pitchFamily="34" charset="0"/>
                <a:cs typeface="Segoe UI" panose="020B0502040204020203" pitchFamily="34" charset="0"/>
              </a:endParaRPr>
            </a:p>
          </p:txBody>
        </p:sp>
        <p:pic>
          <p:nvPicPr>
            <p:cNvPr id="27" name="Graphic 26" descr="Turtle with solid fill">
              <a:extLst>
                <a:ext uri="{FF2B5EF4-FFF2-40B4-BE49-F238E27FC236}">
                  <a16:creationId xmlns:a16="http://schemas.microsoft.com/office/drawing/2014/main" id="{1E8F8739-032C-2866-8D42-3C8FD36C6A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34966" y="4127964"/>
              <a:ext cx="914400" cy="914400"/>
            </a:xfrm>
            <a:prstGeom prst="rect">
              <a:avLst/>
            </a:prstGeom>
          </p:spPr>
        </p:pic>
      </p:grpSp>
      <p:grpSp>
        <p:nvGrpSpPr>
          <p:cNvPr id="28" name="Group 27" descr="More Cost">
            <a:extLst>
              <a:ext uri="{FF2B5EF4-FFF2-40B4-BE49-F238E27FC236}">
                <a16:creationId xmlns:a16="http://schemas.microsoft.com/office/drawing/2014/main" id="{7AC26D2B-5DD3-F370-1CDC-436174C6DD80}"/>
              </a:ext>
            </a:extLst>
          </p:cNvPr>
          <p:cNvGrpSpPr/>
          <p:nvPr/>
        </p:nvGrpSpPr>
        <p:grpSpPr>
          <a:xfrm>
            <a:off x="6636327" y="3848183"/>
            <a:ext cx="3801539" cy="914400"/>
            <a:chOff x="6573808" y="5072215"/>
            <a:chExt cx="3801539" cy="914400"/>
          </a:xfrm>
        </p:grpSpPr>
        <p:sp>
          <p:nvSpPr>
            <p:cNvPr id="29" name="TextBox 28">
              <a:extLst>
                <a:ext uri="{FF2B5EF4-FFF2-40B4-BE49-F238E27FC236}">
                  <a16:creationId xmlns:a16="http://schemas.microsoft.com/office/drawing/2014/main" id="{53497AAE-047E-01CD-C273-A5A3229687FB}"/>
                </a:ext>
              </a:extLst>
            </p:cNvPr>
            <p:cNvSpPr txBox="1"/>
            <p:nvPr/>
          </p:nvSpPr>
          <p:spPr>
            <a:xfrm>
              <a:off x="7508816" y="5255033"/>
              <a:ext cx="2866531"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More Cost</a:t>
              </a:r>
              <a:endParaRPr lang="en-GB" sz="3200" dirty="0">
                <a:solidFill>
                  <a:srgbClr val="DC4731"/>
                </a:solidFill>
                <a:latin typeface="Segoe UI" panose="020B0502040204020203" pitchFamily="34" charset="0"/>
                <a:cs typeface="Segoe UI" panose="020B0502040204020203" pitchFamily="34" charset="0"/>
              </a:endParaRPr>
            </a:p>
          </p:txBody>
        </p:sp>
        <p:pic>
          <p:nvPicPr>
            <p:cNvPr id="30" name="Graphic 29" descr="Coins with solid fill">
              <a:extLst>
                <a:ext uri="{FF2B5EF4-FFF2-40B4-BE49-F238E27FC236}">
                  <a16:creationId xmlns:a16="http://schemas.microsoft.com/office/drawing/2014/main" id="{6FB5BAD5-2139-B5C9-5EC7-6F6829E4DF5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73808" y="5072215"/>
              <a:ext cx="914400" cy="914400"/>
            </a:xfrm>
            <a:prstGeom prst="rect">
              <a:avLst/>
            </a:prstGeom>
          </p:spPr>
        </p:pic>
      </p:grpSp>
      <p:grpSp>
        <p:nvGrpSpPr>
          <p:cNvPr id="31" name="Group 30" descr="Disappointment">
            <a:extLst>
              <a:ext uri="{FF2B5EF4-FFF2-40B4-BE49-F238E27FC236}">
                <a16:creationId xmlns:a16="http://schemas.microsoft.com/office/drawing/2014/main" id="{AD617668-3E2E-25D3-C86A-759DF39BCD7F}"/>
              </a:ext>
            </a:extLst>
          </p:cNvPr>
          <p:cNvGrpSpPr/>
          <p:nvPr/>
        </p:nvGrpSpPr>
        <p:grpSpPr>
          <a:xfrm>
            <a:off x="6636327" y="4824517"/>
            <a:ext cx="4291503" cy="914400"/>
            <a:chOff x="6435768" y="4976078"/>
            <a:chExt cx="4291503" cy="914400"/>
          </a:xfrm>
        </p:grpSpPr>
        <p:sp>
          <p:nvSpPr>
            <p:cNvPr id="32" name="TextBox 31">
              <a:extLst>
                <a:ext uri="{FF2B5EF4-FFF2-40B4-BE49-F238E27FC236}">
                  <a16:creationId xmlns:a16="http://schemas.microsoft.com/office/drawing/2014/main" id="{D73536FC-C8D8-625D-A4A7-DF5058923145}"/>
                </a:ext>
              </a:extLst>
            </p:cNvPr>
            <p:cNvSpPr txBox="1"/>
            <p:nvPr/>
          </p:nvSpPr>
          <p:spPr>
            <a:xfrm>
              <a:off x="7391399" y="5079678"/>
              <a:ext cx="3335872"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Disappointment</a:t>
              </a:r>
              <a:endParaRPr lang="en-GB" sz="3200" dirty="0">
                <a:solidFill>
                  <a:srgbClr val="DC4731"/>
                </a:solidFill>
                <a:latin typeface="Segoe UI" panose="020B0502040204020203" pitchFamily="34" charset="0"/>
                <a:cs typeface="Segoe UI" panose="020B0502040204020203" pitchFamily="34" charset="0"/>
              </a:endParaRPr>
            </a:p>
          </p:txBody>
        </p:sp>
        <p:pic>
          <p:nvPicPr>
            <p:cNvPr id="33" name="Graphic 32" descr="Thumbs Down with solid fill">
              <a:extLst>
                <a:ext uri="{FF2B5EF4-FFF2-40B4-BE49-F238E27FC236}">
                  <a16:creationId xmlns:a16="http://schemas.microsoft.com/office/drawing/2014/main" id="{3E832170-F75C-9442-90D6-33ACCDF26AB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35768" y="4976078"/>
              <a:ext cx="914400" cy="914400"/>
            </a:xfrm>
            <a:prstGeom prst="rect">
              <a:avLst/>
            </a:prstGeom>
          </p:spPr>
        </p:pic>
      </p:grpSp>
      <p:sp>
        <p:nvSpPr>
          <p:cNvPr id="34" name="Arrow: Right 33">
            <a:extLst>
              <a:ext uri="{FF2B5EF4-FFF2-40B4-BE49-F238E27FC236}">
                <a16:creationId xmlns:a16="http://schemas.microsoft.com/office/drawing/2014/main" id="{07B3A674-E8C1-BBFE-286D-784A31A3D189}"/>
              </a:ext>
              <a:ext uri="{C183D7F6-B498-43B3-948B-1728B52AA6E4}">
                <adec:decorative xmlns:adec="http://schemas.microsoft.com/office/drawing/2017/decorative" val="1"/>
              </a:ext>
            </a:extLst>
          </p:cNvPr>
          <p:cNvSpPr/>
          <p:nvPr/>
        </p:nvSpPr>
        <p:spPr>
          <a:xfrm>
            <a:off x="5555673" y="432329"/>
            <a:ext cx="1080654" cy="731126"/>
          </a:xfrm>
          <a:prstGeom prst="rightArrow">
            <a:avLst/>
          </a:prstGeom>
          <a:solidFill>
            <a:srgbClr val="DC47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9857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CD10EA-EF1B-28CB-A0B1-A6964B162927}"/>
              </a:ext>
            </a:extLst>
          </p:cNvPr>
          <p:cNvSpPr>
            <a:spLocks noGrp="1"/>
          </p:cNvSpPr>
          <p:nvPr>
            <p:ph type="title"/>
          </p:nvPr>
        </p:nvSpPr>
        <p:spPr>
          <a:xfrm>
            <a:off x="838200" y="2537052"/>
            <a:ext cx="10515600" cy="891948"/>
          </a:xfrm>
        </p:spPr>
        <p:txBody>
          <a:bodyPr>
            <a:noAutofit/>
          </a:bodyPr>
          <a:lstStyle/>
          <a:p>
            <a:pPr algn="ctr"/>
            <a:r>
              <a:rPr lang="en-US" sz="8800" dirty="0">
                <a:latin typeface="Segoe UI Semibold" panose="020B0702040204020203" pitchFamily="34" charset="0"/>
                <a:cs typeface="Segoe UI Semibold" panose="020B0702040204020203" pitchFamily="34" charset="0"/>
              </a:rPr>
              <a:t>DataOps</a:t>
            </a:r>
            <a:endParaRPr lang="en-GB" sz="88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77005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What is DataOps?</a:t>
            </a:r>
            <a:endParaRPr lang="en-NZ" b="1" dirty="0"/>
          </a:p>
        </p:txBody>
      </p:sp>
      <p:grpSp>
        <p:nvGrpSpPr>
          <p:cNvPr id="7" name="Group 6" descr="DevOps">
            <a:extLst>
              <a:ext uri="{FF2B5EF4-FFF2-40B4-BE49-F238E27FC236}">
                <a16:creationId xmlns:a16="http://schemas.microsoft.com/office/drawing/2014/main" id="{228B0A65-F776-3890-07EA-F91D4A3228D0}"/>
              </a:ext>
            </a:extLst>
          </p:cNvPr>
          <p:cNvGrpSpPr/>
          <p:nvPr/>
        </p:nvGrpSpPr>
        <p:grpSpPr>
          <a:xfrm>
            <a:off x="893928" y="1821977"/>
            <a:ext cx="2422477" cy="2197290"/>
            <a:chOff x="893928" y="1821977"/>
            <a:chExt cx="2422477" cy="2197290"/>
          </a:xfrm>
        </p:grpSpPr>
        <p:sp>
          <p:nvSpPr>
            <p:cNvPr id="5" name="Rectangle: Rounded Corners 4">
              <a:extLst>
                <a:ext uri="{FF2B5EF4-FFF2-40B4-BE49-F238E27FC236}">
                  <a16:creationId xmlns:a16="http://schemas.microsoft.com/office/drawing/2014/main" id="{E33EC591-14D0-2C97-CBA1-8A6F389DE1AC}"/>
                </a:ext>
              </a:extLst>
            </p:cNvPr>
            <p:cNvSpPr/>
            <p:nvPr/>
          </p:nvSpPr>
          <p:spPr>
            <a:xfrm>
              <a:off x="893928" y="1821977"/>
              <a:ext cx="2422477" cy="2197290"/>
            </a:xfrm>
            <a:prstGeom prst="roundRect">
              <a:avLst/>
            </a:prstGeom>
            <a:ln w="28575">
              <a:solidFill>
                <a:srgbClr val="277CEA"/>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DevOps</a:t>
              </a:r>
              <a:endParaRPr kumimoji="0" lang="en-GB"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C20B1CAE-DFE9-524B-9BBF-3C82EFE77B9C}"/>
                </a:ext>
              </a:extLst>
            </p:cNvPr>
            <p:cNvPicPr>
              <a:picLocks noChangeAspect="1"/>
            </p:cNvPicPr>
            <p:nvPr/>
          </p:nvPicPr>
          <p:blipFill>
            <a:blip r:embed="rId3"/>
            <a:stretch>
              <a:fillRect/>
            </a:stretch>
          </p:blipFill>
          <p:spPr>
            <a:xfrm>
              <a:off x="929984" y="2497424"/>
              <a:ext cx="2350364" cy="1075291"/>
            </a:xfrm>
            <a:prstGeom prst="rect">
              <a:avLst/>
            </a:prstGeom>
          </p:spPr>
        </p:pic>
      </p:grpSp>
      <p:sp>
        <p:nvSpPr>
          <p:cNvPr id="19" name="Plus Sign 18" descr="Plus Sign">
            <a:extLst>
              <a:ext uri="{FF2B5EF4-FFF2-40B4-BE49-F238E27FC236}">
                <a16:creationId xmlns:a16="http://schemas.microsoft.com/office/drawing/2014/main" id="{0852E4E3-E4C7-BF4B-DF25-1E9EBAFBBA71}"/>
              </a:ext>
            </a:extLst>
          </p:cNvPr>
          <p:cNvSpPr/>
          <p:nvPr/>
        </p:nvSpPr>
        <p:spPr>
          <a:xfrm>
            <a:off x="3597644" y="2597427"/>
            <a:ext cx="730469" cy="783020"/>
          </a:xfrm>
          <a:prstGeom prst="mathPlus">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Rounded Corners 8">
            <a:extLst>
              <a:ext uri="{FF2B5EF4-FFF2-40B4-BE49-F238E27FC236}">
                <a16:creationId xmlns:a16="http://schemas.microsoft.com/office/drawing/2014/main" id="{31131822-2036-D2F2-7C9F-A92BBFCE8646}"/>
              </a:ext>
            </a:extLst>
          </p:cNvPr>
          <p:cNvSpPr/>
          <p:nvPr/>
        </p:nvSpPr>
        <p:spPr>
          <a:xfrm>
            <a:off x="4609353" y="1807799"/>
            <a:ext cx="2422477" cy="2197290"/>
          </a:xfrm>
          <a:prstGeom prst="roundRect">
            <a:avLst/>
          </a:prstGeom>
          <a:ln w="28575">
            <a:solidFill>
              <a:srgbClr val="277CEA"/>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Agile</a:t>
            </a:r>
            <a:endParaRPr kumimoji="0" lang="en-GB"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16" name="Picture 15" descr="Agile">
            <a:extLst>
              <a:ext uri="{FF2B5EF4-FFF2-40B4-BE49-F238E27FC236}">
                <a16:creationId xmlns:a16="http://schemas.microsoft.com/office/drawing/2014/main" id="{97C84327-3DD1-1B2A-ADA6-0C99EA81FB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149" y="2292826"/>
            <a:ext cx="1596786" cy="1596786"/>
          </a:xfrm>
          <a:prstGeom prst="rect">
            <a:avLst/>
          </a:prstGeom>
        </p:spPr>
      </p:pic>
      <p:sp>
        <p:nvSpPr>
          <p:cNvPr id="20" name="Plus Sign 19" descr="Plus Sign">
            <a:extLst>
              <a:ext uri="{FF2B5EF4-FFF2-40B4-BE49-F238E27FC236}">
                <a16:creationId xmlns:a16="http://schemas.microsoft.com/office/drawing/2014/main" id="{0C1C064B-C1A9-A7C4-82BD-C7570F7199E6}"/>
              </a:ext>
            </a:extLst>
          </p:cNvPr>
          <p:cNvSpPr/>
          <p:nvPr/>
        </p:nvSpPr>
        <p:spPr>
          <a:xfrm>
            <a:off x="7287414" y="2591076"/>
            <a:ext cx="730469" cy="783020"/>
          </a:xfrm>
          <a:prstGeom prst="mathPlus">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9A23ABF9-D641-8A57-C97F-199DB81A2C27}"/>
              </a:ext>
            </a:extLst>
          </p:cNvPr>
          <p:cNvSpPr/>
          <p:nvPr/>
        </p:nvSpPr>
        <p:spPr>
          <a:xfrm>
            <a:off x="8324778" y="1807799"/>
            <a:ext cx="2422477" cy="2197290"/>
          </a:xfrm>
          <a:prstGeom prst="roundRect">
            <a:avLst/>
          </a:prstGeom>
          <a:ln w="28575">
            <a:solidFill>
              <a:srgbClr val="277CEA"/>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Lean</a:t>
            </a:r>
            <a:endParaRPr kumimoji="0" lang="en-GB"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17" name="Graphic 16" descr="Factory with solid fill">
            <a:extLst>
              <a:ext uri="{FF2B5EF4-FFF2-40B4-BE49-F238E27FC236}">
                <a16:creationId xmlns:a16="http://schemas.microsoft.com/office/drawing/2014/main" id="{CDEAC5F8-1D30-0CD3-FB67-A07C6E0B96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0426" y="2048087"/>
            <a:ext cx="1971180" cy="1971180"/>
          </a:xfrm>
          <a:prstGeom prst="rect">
            <a:avLst/>
          </a:prstGeom>
        </p:spPr>
      </p:pic>
      <p:sp>
        <p:nvSpPr>
          <p:cNvPr id="11" name="TextBox 10">
            <a:extLst>
              <a:ext uri="{FF2B5EF4-FFF2-40B4-BE49-F238E27FC236}">
                <a16:creationId xmlns:a16="http://schemas.microsoft.com/office/drawing/2014/main" id="{9AE31FCB-626B-4014-969C-8B387268F615}"/>
              </a:ext>
            </a:extLst>
          </p:cNvPr>
          <p:cNvSpPr txBox="1"/>
          <p:nvPr/>
        </p:nvSpPr>
        <p:spPr>
          <a:xfrm>
            <a:off x="4677678" y="4173971"/>
            <a:ext cx="2285829"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hlinkClick r:id="rId7">
                  <a:extLst>
                    <a:ext uri="{A12FA001-AC4F-418D-AE19-62706E023703}">
                      <ahyp:hlinkClr xmlns:ahyp="http://schemas.microsoft.com/office/drawing/2018/hyperlinkcolor" val="tx"/>
                    </a:ext>
                  </a:extLst>
                </a:hlinkClick>
              </a:rPr>
              <a:t>Manifesto</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86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15277A46-F38A-168E-215A-B62B9F398DF8}"/>
              </a:ext>
            </a:extLst>
          </p:cNvPr>
          <p:cNvSpPr>
            <a:spLocks noGrp="1"/>
          </p:cNvSpPr>
          <p:nvPr>
            <p:ph type="title" idx="4294967295"/>
          </p:nvPr>
        </p:nvSpPr>
        <p:spPr>
          <a:xfrm>
            <a:off x="839788" y="339725"/>
            <a:ext cx="5157787" cy="823913"/>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schemeClr val="tx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Why It Matters</a:t>
            </a:r>
          </a:p>
        </p:txBody>
      </p:sp>
      <p:sp>
        <p:nvSpPr>
          <p:cNvPr id="7" name="Content Placeholder 5">
            <a:extLst>
              <a:ext uri="{FF2B5EF4-FFF2-40B4-BE49-F238E27FC236}">
                <a16:creationId xmlns:a16="http://schemas.microsoft.com/office/drawing/2014/main" id="{9136B725-9EC8-5C41-F3B8-14EDC6D80A11}"/>
              </a:ext>
            </a:extLst>
          </p:cNvPr>
          <p:cNvSpPr txBox="1">
            <a:spLocks/>
          </p:cNvSpPr>
          <p:nvPr/>
        </p:nvSpPr>
        <p:spPr>
          <a:xfrm>
            <a:off x="839787" y="2667802"/>
            <a:ext cx="5562600" cy="65433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Segoe UI" panose="020B0502040204020203" pitchFamily="34" charset="0"/>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Data is a Strategic Asset but…  </a:t>
            </a:r>
          </a:p>
          <a:p>
            <a:pPr marL="800100" lvl="1" indent="-342900">
              <a:buFont typeface="Arial" panose="020B0604020202020204" pitchFamily="34" charset="0"/>
              <a:buChar char="•"/>
            </a:pPr>
            <a:endParaRPr lang="en-US" sz="3200" dirty="0">
              <a:solidFill>
                <a:schemeClr val="accent4">
                  <a:lumMod val="75000"/>
                </a:schemeClr>
              </a:solidFill>
            </a:endParaRPr>
          </a:p>
          <a:p>
            <a:endParaRPr lang="en-GB" sz="3200" dirty="0">
              <a:solidFill>
                <a:schemeClr val="accent4">
                  <a:lumMod val="75000"/>
                </a:schemeClr>
              </a:solidFill>
            </a:endParaRPr>
          </a:p>
        </p:txBody>
      </p:sp>
      <p:grpSp>
        <p:nvGrpSpPr>
          <p:cNvPr id="8" name="Group 7" descr="Demand is High">
            <a:extLst>
              <a:ext uri="{FF2B5EF4-FFF2-40B4-BE49-F238E27FC236}">
                <a16:creationId xmlns:a16="http://schemas.microsoft.com/office/drawing/2014/main" id="{DD6693FA-B6DC-DB3E-5644-3D313C1FF063}"/>
              </a:ext>
            </a:extLst>
          </p:cNvPr>
          <p:cNvGrpSpPr/>
          <p:nvPr/>
        </p:nvGrpSpPr>
        <p:grpSpPr>
          <a:xfrm>
            <a:off x="805326" y="2313602"/>
            <a:ext cx="4126438" cy="914400"/>
            <a:chOff x="6749516" y="4238866"/>
            <a:chExt cx="4126438" cy="914400"/>
          </a:xfrm>
        </p:grpSpPr>
        <p:pic>
          <p:nvPicPr>
            <p:cNvPr id="9" name="Graphic 8" descr="Hockey Stick Curve Graph with solid fill">
              <a:extLst>
                <a:ext uri="{FF2B5EF4-FFF2-40B4-BE49-F238E27FC236}">
                  <a16:creationId xmlns:a16="http://schemas.microsoft.com/office/drawing/2014/main" id="{BC9445BD-9F8E-5067-A9F7-450D1CF2DE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9516" y="4238866"/>
              <a:ext cx="914400" cy="914400"/>
            </a:xfrm>
            <a:prstGeom prst="rect">
              <a:avLst/>
            </a:prstGeom>
          </p:spPr>
        </p:pic>
        <p:sp>
          <p:nvSpPr>
            <p:cNvPr id="10" name="TextBox 9">
              <a:extLst>
                <a:ext uri="{FF2B5EF4-FFF2-40B4-BE49-F238E27FC236}">
                  <a16:creationId xmlns:a16="http://schemas.microsoft.com/office/drawing/2014/main" id="{448D88EA-4401-563A-33A1-82C41450EF03}"/>
                </a:ext>
              </a:extLst>
            </p:cNvPr>
            <p:cNvSpPr txBox="1"/>
            <p:nvPr/>
          </p:nvSpPr>
          <p:spPr>
            <a:xfrm>
              <a:off x="7586722" y="4405746"/>
              <a:ext cx="3289232"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Demand is High</a:t>
              </a:r>
              <a:endParaRPr lang="en-GB" sz="3200" dirty="0">
                <a:latin typeface="Segoe UI" panose="020B0502040204020203" pitchFamily="34" charset="0"/>
                <a:cs typeface="Segoe UI" panose="020B0502040204020203" pitchFamily="34" charset="0"/>
              </a:endParaRPr>
            </a:p>
          </p:txBody>
        </p:sp>
      </p:grpSp>
      <p:grpSp>
        <p:nvGrpSpPr>
          <p:cNvPr id="12" name="Group 11" descr="Complex Data Lineage">
            <a:extLst>
              <a:ext uri="{FF2B5EF4-FFF2-40B4-BE49-F238E27FC236}">
                <a16:creationId xmlns:a16="http://schemas.microsoft.com/office/drawing/2014/main" id="{B560BA64-C0E3-6C98-F96A-69D867213D15}"/>
              </a:ext>
            </a:extLst>
          </p:cNvPr>
          <p:cNvGrpSpPr/>
          <p:nvPr/>
        </p:nvGrpSpPr>
        <p:grpSpPr>
          <a:xfrm>
            <a:off x="805326" y="3276083"/>
            <a:ext cx="5192248" cy="914400"/>
            <a:chOff x="6019800" y="4881225"/>
            <a:chExt cx="5192248" cy="914400"/>
          </a:xfrm>
        </p:grpSpPr>
        <p:sp>
          <p:nvSpPr>
            <p:cNvPr id="14" name="TextBox 13">
              <a:extLst>
                <a:ext uri="{FF2B5EF4-FFF2-40B4-BE49-F238E27FC236}">
                  <a16:creationId xmlns:a16="http://schemas.microsoft.com/office/drawing/2014/main" id="{0F4AC53A-6A80-B7C8-62C1-64DFF2F669C9}"/>
                </a:ext>
              </a:extLst>
            </p:cNvPr>
            <p:cNvSpPr txBox="1"/>
            <p:nvPr/>
          </p:nvSpPr>
          <p:spPr>
            <a:xfrm>
              <a:off x="6878779" y="5082241"/>
              <a:ext cx="4333269"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Complex Data Lineage</a:t>
              </a:r>
              <a:endParaRPr lang="en-GB" sz="3200" dirty="0">
                <a:latin typeface="Segoe UI" panose="020B0502040204020203" pitchFamily="34" charset="0"/>
                <a:cs typeface="Segoe UI" panose="020B0502040204020203" pitchFamily="34" charset="0"/>
              </a:endParaRPr>
            </a:p>
          </p:txBody>
        </p:sp>
        <p:pic>
          <p:nvPicPr>
            <p:cNvPr id="16" name="Graphic 15" descr="Maze with solid fill">
              <a:extLst>
                <a:ext uri="{FF2B5EF4-FFF2-40B4-BE49-F238E27FC236}">
                  <a16:creationId xmlns:a16="http://schemas.microsoft.com/office/drawing/2014/main" id="{C2CB13A8-A331-8543-51E9-7A2BA2F2BD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9800" y="4881225"/>
              <a:ext cx="914400" cy="914400"/>
            </a:xfrm>
            <a:prstGeom prst="rect">
              <a:avLst/>
            </a:prstGeom>
          </p:spPr>
        </p:pic>
      </p:grpSp>
      <p:grpSp>
        <p:nvGrpSpPr>
          <p:cNvPr id="18" name="Group 17" descr="Data Quality Issues">
            <a:extLst>
              <a:ext uri="{FF2B5EF4-FFF2-40B4-BE49-F238E27FC236}">
                <a16:creationId xmlns:a16="http://schemas.microsoft.com/office/drawing/2014/main" id="{3D7C2F14-1109-BCF1-4EB0-B9733A8D6C96}"/>
              </a:ext>
            </a:extLst>
          </p:cNvPr>
          <p:cNvGrpSpPr/>
          <p:nvPr/>
        </p:nvGrpSpPr>
        <p:grpSpPr>
          <a:xfrm>
            <a:off x="846731" y="4378149"/>
            <a:ext cx="4759193" cy="914400"/>
            <a:chOff x="859001" y="3987273"/>
            <a:chExt cx="4759193" cy="914400"/>
          </a:xfrm>
        </p:grpSpPr>
        <p:sp>
          <p:nvSpPr>
            <p:cNvPr id="20" name="TextBox 19">
              <a:extLst>
                <a:ext uri="{FF2B5EF4-FFF2-40B4-BE49-F238E27FC236}">
                  <a16:creationId xmlns:a16="http://schemas.microsoft.com/office/drawing/2014/main" id="{A607353B-92C7-F06E-4BED-DF347723ED5D}"/>
                </a:ext>
              </a:extLst>
            </p:cNvPr>
            <p:cNvSpPr txBox="1"/>
            <p:nvPr/>
          </p:nvSpPr>
          <p:spPr>
            <a:xfrm>
              <a:off x="1676575" y="4164557"/>
              <a:ext cx="3941619"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Data Quality Issues</a:t>
              </a:r>
              <a:endParaRPr lang="en-GB" sz="3200" dirty="0">
                <a:latin typeface="Segoe UI" panose="020B0502040204020203" pitchFamily="34" charset="0"/>
                <a:cs typeface="Segoe UI" panose="020B0502040204020203" pitchFamily="34" charset="0"/>
              </a:endParaRPr>
            </a:p>
          </p:txBody>
        </p:sp>
        <p:pic>
          <p:nvPicPr>
            <p:cNvPr id="21" name="Graphic 20" descr="Research with solid fill">
              <a:extLst>
                <a:ext uri="{FF2B5EF4-FFF2-40B4-BE49-F238E27FC236}">
                  <a16:creationId xmlns:a16="http://schemas.microsoft.com/office/drawing/2014/main" id="{0E4B48C6-AF5F-B01B-A020-44A039041A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9001" y="3987273"/>
              <a:ext cx="914400" cy="914400"/>
            </a:xfrm>
            <a:prstGeom prst="rect">
              <a:avLst/>
            </a:prstGeom>
          </p:spPr>
        </p:pic>
      </p:grpSp>
      <p:grpSp>
        <p:nvGrpSpPr>
          <p:cNvPr id="22" name="Group 21" descr="Defects &amp; Errors&#10;">
            <a:extLst>
              <a:ext uri="{FF2B5EF4-FFF2-40B4-BE49-F238E27FC236}">
                <a16:creationId xmlns:a16="http://schemas.microsoft.com/office/drawing/2014/main" id="{F79621ED-0F54-FC12-E8F0-051A7CD61A45}"/>
              </a:ext>
            </a:extLst>
          </p:cNvPr>
          <p:cNvGrpSpPr/>
          <p:nvPr/>
        </p:nvGrpSpPr>
        <p:grpSpPr>
          <a:xfrm>
            <a:off x="6677559" y="2104654"/>
            <a:ext cx="4250271" cy="751655"/>
            <a:chOff x="7058892" y="4316176"/>
            <a:chExt cx="4250271" cy="751655"/>
          </a:xfrm>
        </p:grpSpPr>
        <p:sp>
          <p:nvSpPr>
            <p:cNvPr id="23" name="TextBox 22">
              <a:extLst>
                <a:ext uri="{FF2B5EF4-FFF2-40B4-BE49-F238E27FC236}">
                  <a16:creationId xmlns:a16="http://schemas.microsoft.com/office/drawing/2014/main" id="{1BA3C1BF-C7DC-F952-B7A5-A74010C3D251}"/>
                </a:ext>
              </a:extLst>
            </p:cNvPr>
            <p:cNvSpPr txBox="1"/>
            <p:nvPr/>
          </p:nvSpPr>
          <p:spPr>
            <a:xfrm>
              <a:off x="7973291" y="4399615"/>
              <a:ext cx="3335872"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Defects &amp; Errors</a:t>
              </a:r>
              <a:endParaRPr lang="en-GB" sz="3200" dirty="0">
                <a:solidFill>
                  <a:srgbClr val="DC4731"/>
                </a:solidFill>
                <a:latin typeface="Segoe UI" panose="020B0502040204020203" pitchFamily="34" charset="0"/>
                <a:cs typeface="Segoe UI" panose="020B0502040204020203" pitchFamily="34" charset="0"/>
              </a:endParaRPr>
            </a:p>
          </p:txBody>
        </p:sp>
        <p:pic>
          <p:nvPicPr>
            <p:cNvPr id="24" name="Graphic 23" descr="Close with solid fill">
              <a:extLst>
                <a:ext uri="{FF2B5EF4-FFF2-40B4-BE49-F238E27FC236}">
                  <a16:creationId xmlns:a16="http://schemas.microsoft.com/office/drawing/2014/main" id="{C3BD090B-F18E-CEB6-D643-D68474D3A3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58892" y="4316176"/>
              <a:ext cx="751655" cy="751655"/>
            </a:xfrm>
            <a:prstGeom prst="rect">
              <a:avLst/>
            </a:prstGeom>
          </p:spPr>
        </p:pic>
      </p:grpSp>
      <p:grpSp>
        <p:nvGrpSpPr>
          <p:cNvPr id="25" name="Group 24" descr="Slow Delivery">
            <a:extLst>
              <a:ext uri="{FF2B5EF4-FFF2-40B4-BE49-F238E27FC236}">
                <a16:creationId xmlns:a16="http://schemas.microsoft.com/office/drawing/2014/main" id="{B5820AEA-8128-5ED2-2F96-289EB90FB6FF}"/>
              </a:ext>
            </a:extLst>
          </p:cNvPr>
          <p:cNvGrpSpPr/>
          <p:nvPr/>
        </p:nvGrpSpPr>
        <p:grpSpPr>
          <a:xfrm>
            <a:off x="6677559" y="2946737"/>
            <a:ext cx="3780931" cy="914400"/>
            <a:chOff x="5734966" y="4127964"/>
            <a:chExt cx="3780931" cy="914400"/>
          </a:xfrm>
        </p:grpSpPr>
        <p:sp>
          <p:nvSpPr>
            <p:cNvPr id="26" name="TextBox 25">
              <a:extLst>
                <a:ext uri="{FF2B5EF4-FFF2-40B4-BE49-F238E27FC236}">
                  <a16:creationId xmlns:a16="http://schemas.microsoft.com/office/drawing/2014/main" id="{FFC3DA58-9924-5150-1FA8-8011D33781DB}"/>
                </a:ext>
              </a:extLst>
            </p:cNvPr>
            <p:cNvSpPr txBox="1"/>
            <p:nvPr/>
          </p:nvSpPr>
          <p:spPr>
            <a:xfrm>
              <a:off x="6649366" y="4308820"/>
              <a:ext cx="2866531"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Slow Delivery</a:t>
              </a:r>
              <a:endParaRPr lang="en-GB" sz="3200" dirty="0">
                <a:solidFill>
                  <a:srgbClr val="DC4731"/>
                </a:solidFill>
                <a:latin typeface="Segoe UI" panose="020B0502040204020203" pitchFamily="34" charset="0"/>
                <a:cs typeface="Segoe UI" panose="020B0502040204020203" pitchFamily="34" charset="0"/>
              </a:endParaRPr>
            </a:p>
          </p:txBody>
        </p:sp>
        <p:pic>
          <p:nvPicPr>
            <p:cNvPr id="27" name="Graphic 26" descr="Turtle with solid fill">
              <a:extLst>
                <a:ext uri="{FF2B5EF4-FFF2-40B4-BE49-F238E27FC236}">
                  <a16:creationId xmlns:a16="http://schemas.microsoft.com/office/drawing/2014/main" id="{1E8F8739-032C-2866-8D42-3C8FD36C6A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34966" y="4127964"/>
              <a:ext cx="914400" cy="914400"/>
            </a:xfrm>
            <a:prstGeom prst="rect">
              <a:avLst/>
            </a:prstGeom>
          </p:spPr>
        </p:pic>
      </p:grpSp>
      <p:grpSp>
        <p:nvGrpSpPr>
          <p:cNvPr id="28" name="Group 27" descr="More Cost">
            <a:extLst>
              <a:ext uri="{FF2B5EF4-FFF2-40B4-BE49-F238E27FC236}">
                <a16:creationId xmlns:a16="http://schemas.microsoft.com/office/drawing/2014/main" id="{7AC26D2B-5DD3-F370-1CDC-436174C6DD80}"/>
              </a:ext>
            </a:extLst>
          </p:cNvPr>
          <p:cNvGrpSpPr/>
          <p:nvPr/>
        </p:nvGrpSpPr>
        <p:grpSpPr>
          <a:xfrm>
            <a:off x="6636327" y="3848183"/>
            <a:ext cx="3801539" cy="914400"/>
            <a:chOff x="6573808" y="5072215"/>
            <a:chExt cx="3801539" cy="914400"/>
          </a:xfrm>
        </p:grpSpPr>
        <p:sp>
          <p:nvSpPr>
            <p:cNvPr id="29" name="TextBox 28">
              <a:extLst>
                <a:ext uri="{FF2B5EF4-FFF2-40B4-BE49-F238E27FC236}">
                  <a16:creationId xmlns:a16="http://schemas.microsoft.com/office/drawing/2014/main" id="{53497AAE-047E-01CD-C273-A5A3229687FB}"/>
                </a:ext>
              </a:extLst>
            </p:cNvPr>
            <p:cNvSpPr txBox="1"/>
            <p:nvPr/>
          </p:nvSpPr>
          <p:spPr>
            <a:xfrm>
              <a:off x="7508816" y="5255033"/>
              <a:ext cx="2866531"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More Cost</a:t>
              </a:r>
              <a:endParaRPr lang="en-GB" sz="3200" dirty="0">
                <a:solidFill>
                  <a:srgbClr val="DC4731"/>
                </a:solidFill>
                <a:latin typeface="Segoe UI" panose="020B0502040204020203" pitchFamily="34" charset="0"/>
                <a:cs typeface="Segoe UI" panose="020B0502040204020203" pitchFamily="34" charset="0"/>
              </a:endParaRPr>
            </a:p>
          </p:txBody>
        </p:sp>
        <p:pic>
          <p:nvPicPr>
            <p:cNvPr id="30" name="Graphic 29" descr="Coins with solid fill">
              <a:extLst>
                <a:ext uri="{FF2B5EF4-FFF2-40B4-BE49-F238E27FC236}">
                  <a16:creationId xmlns:a16="http://schemas.microsoft.com/office/drawing/2014/main" id="{6FB5BAD5-2139-B5C9-5EC7-6F6829E4DF5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73808" y="5072215"/>
              <a:ext cx="914400" cy="914400"/>
            </a:xfrm>
            <a:prstGeom prst="rect">
              <a:avLst/>
            </a:prstGeom>
          </p:spPr>
        </p:pic>
      </p:grpSp>
      <p:grpSp>
        <p:nvGrpSpPr>
          <p:cNvPr id="31" name="Group 30" descr="Disappointment">
            <a:extLst>
              <a:ext uri="{FF2B5EF4-FFF2-40B4-BE49-F238E27FC236}">
                <a16:creationId xmlns:a16="http://schemas.microsoft.com/office/drawing/2014/main" id="{AD617668-3E2E-25D3-C86A-759DF39BCD7F}"/>
              </a:ext>
            </a:extLst>
          </p:cNvPr>
          <p:cNvGrpSpPr/>
          <p:nvPr/>
        </p:nvGrpSpPr>
        <p:grpSpPr>
          <a:xfrm>
            <a:off x="6636327" y="4824517"/>
            <a:ext cx="4291503" cy="914400"/>
            <a:chOff x="6435768" y="4976078"/>
            <a:chExt cx="4291503" cy="914400"/>
          </a:xfrm>
        </p:grpSpPr>
        <p:sp>
          <p:nvSpPr>
            <p:cNvPr id="32" name="TextBox 31">
              <a:extLst>
                <a:ext uri="{FF2B5EF4-FFF2-40B4-BE49-F238E27FC236}">
                  <a16:creationId xmlns:a16="http://schemas.microsoft.com/office/drawing/2014/main" id="{D73536FC-C8D8-625D-A4A7-DF5058923145}"/>
                </a:ext>
              </a:extLst>
            </p:cNvPr>
            <p:cNvSpPr txBox="1"/>
            <p:nvPr/>
          </p:nvSpPr>
          <p:spPr>
            <a:xfrm>
              <a:off x="7391399" y="5079678"/>
              <a:ext cx="3335872"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Disappointment</a:t>
              </a:r>
              <a:endParaRPr lang="en-GB" sz="3200" dirty="0">
                <a:solidFill>
                  <a:srgbClr val="DC4731"/>
                </a:solidFill>
                <a:latin typeface="Segoe UI" panose="020B0502040204020203" pitchFamily="34" charset="0"/>
                <a:cs typeface="Segoe UI" panose="020B0502040204020203" pitchFamily="34" charset="0"/>
              </a:endParaRPr>
            </a:p>
          </p:txBody>
        </p:sp>
        <p:pic>
          <p:nvPicPr>
            <p:cNvPr id="33" name="Graphic 32" descr="Thumbs Down with solid fill">
              <a:extLst>
                <a:ext uri="{FF2B5EF4-FFF2-40B4-BE49-F238E27FC236}">
                  <a16:creationId xmlns:a16="http://schemas.microsoft.com/office/drawing/2014/main" id="{3E832170-F75C-9442-90D6-33ACCDF26AB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35768" y="4976078"/>
              <a:ext cx="914400" cy="914400"/>
            </a:xfrm>
            <a:prstGeom prst="rect">
              <a:avLst/>
            </a:prstGeom>
          </p:spPr>
        </p:pic>
      </p:grpSp>
      <p:grpSp>
        <p:nvGrpSpPr>
          <p:cNvPr id="37" name="Group 36" descr="DataOps principles shield">
            <a:extLst>
              <a:ext uri="{FF2B5EF4-FFF2-40B4-BE49-F238E27FC236}">
                <a16:creationId xmlns:a16="http://schemas.microsoft.com/office/drawing/2014/main" id="{5630F879-13B6-51E7-48D3-5176023DCFEA}"/>
              </a:ext>
            </a:extLst>
          </p:cNvPr>
          <p:cNvGrpSpPr/>
          <p:nvPr/>
        </p:nvGrpSpPr>
        <p:grpSpPr>
          <a:xfrm>
            <a:off x="5846558" y="951581"/>
            <a:ext cx="5864081" cy="5864081"/>
            <a:chOff x="5846558" y="929096"/>
            <a:chExt cx="5864081" cy="5864081"/>
          </a:xfrm>
        </p:grpSpPr>
        <p:pic>
          <p:nvPicPr>
            <p:cNvPr id="11" name="Graphic 10" descr="Medieval Armor with solid fill">
              <a:extLst>
                <a:ext uri="{FF2B5EF4-FFF2-40B4-BE49-F238E27FC236}">
                  <a16:creationId xmlns:a16="http://schemas.microsoft.com/office/drawing/2014/main" id="{32700C4E-6CD6-59EF-0B20-2A8687B961B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5846558" y="929096"/>
              <a:ext cx="5864081" cy="5864081"/>
            </a:xfrm>
            <a:prstGeom prst="rect">
              <a:avLst/>
            </a:prstGeom>
          </p:spPr>
        </p:pic>
        <p:sp>
          <p:nvSpPr>
            <p:cNvPr id="15" name="TextBox 14">
              <a:extLst>
                <a:ext uri="{FF2B5EF4-FFF2-40B4-BE49-F238E27FC236}">
                  <a16:creationId xmlns:a16="http://schemas.microsoft.com/office/drawing/2014/main" id="{26278361-9AE1-928D-3B30-9389583C7F7D}"/>
                </a:ext>
              </a:extLst>
            </p:cNvPr>
            <p:cNvSpPr txBox="1"/>
            <p:nvPr/>
          </p:nvSpPr>
          <p:spPr>
            <a:xfrm>
              <a:off x="7885589" y="2480480"/>
              <a:ext cx="1851285" cy="954107"/>
            </a:xfrm>
            <a:prstGeom prst="rect">
              <a:avLst/>
            </a:prstGeom>
            <a:noFill/>
          </p:spPr>
          <p:txBody>
            <a:bodyPr wrap="square" rtlCol="0">
              <a:spAutoFit/>
            </a:bodyPr>
            <a:lstStyle/>
            <a:p>
              <a:pPr algn="ctr"/>
              <a:r>
                <a:rPr lang="en-US" sz="2800" b="1" dirty="0">
                  <a:solidFill>
                    <a:schemeClr val="bg1"/>
                  </a:solidFill>
                  <a:latin typeface="Segoe UI" panose="020B0502040204020203" pitchFamily="34" charset="0"/>
                  <a:cs typeface="Segoe UI" panose="020B0502040204020203" pitchFamily="34" charset="0"/>
                </a:rPr>
                <a:t>DataOps</a:t>
              </a:r>
            </a:p>
            <a:p>
              <a:pPr algn="ctr"/>
              <a:r>
                <a:rPr lang="en-US" sz="2800" b="1" dirty="0">
                  <a:solidFill>
                    <a:schemeClr val="bg1"/>
                  </a:solidFill>
                  <a:latin typeface="Segoe UI" panose="020B0502040204020203" pitchFamily="34" charset="0"/>
                  <a:cs typeface="Segoe UI" panose="020B0502040204020203" pitchFamily="34" charset="0"/>
                </a:rPr>
                <a:t>Principles</a:t>
              </a:r>
              <a:endParaRPr lang="en-GB" sz="2800" b="1" dirty="0">
                <a:solidFill>
                  <a:schemeClr val="bg1"/>
                </a:solidFill>
                <a:latin typeface="Segoe UI" panose="020B0502040204020203" pitchFamily="34" charset="0"/>
                <a:cs typeface="Segoe UI" panose="020B0502040204020203" pitchFamily="34" charset="0"/>
              </a:endParaRPr>
            </a:p>
          </p:txBody>
        </p:sp>
        <p:pic>
          <p:nvPicPr>
            <p:cNvPr id="19" name="Picture 18">
              <a:extLst>
                <a:ext uri="{FF2B5EF4-FFF2-40B4-BE49-F238E27FC236}">
                  <a16:creationId xmlns:a16="http://schemas.microsoft.com/office/drawing/2014/main" id="{CDEE65A4-E8FD-F897-4E21-B9D8118045CF}"/>
                </a:ext>
              </a:extLst>
            </p:cNvPr>
            <p:cNvPicPr>
              <a:picLocks noChangeAspect="1"/>
            </p:cNvPicPr>
            <p:nvPr/>
          </p:nvPicPr>
          <p:blipFill>
            <a:blip r:embed="rId19"/>
            <a:stretch>
              <a:fillRect/>
            </a:stretch>
          </p:blipFill>
          <p:spPr>
            <a:xfrm>
              <a:off x="8033071" y="3769298"/>
              <a:ext cx="778160" cy="356008"/>
            </a:xfrm>
            <a:prstGeom prst="rect">
              <a:avLst/>
            </a:prstGeom>
          </p:spPr>
        </p:pic>
        <p:pic>
          <p:nvPicPr>
            <p:cNvPr id="35" name="Picture 34" descr="Agile">
              <a:extLst>
                <a:ext uri="{FF2B5EF4-FFF2-40B4-BE49-F238E27FC236}">
                  <a16:creationId xmlns:a16="http://schemas.microsoft.com/office/drawing/2014/main" id="{298DD0A1-62E5-ACE7-5708-EE69D195822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920386" y="3639142"/>
              <a:ext cx="587113" cy="587113"/>
            </a:xfrm>
            <a:prstGeom prst="rect">
              <a:avLst/>
            </a:prstGeom>
          </p:spPr>
        </p:pic>
        <p:pic>
          <p:nvPicPr>
            <p:cNvPr id="36" name="Graphic 35" descr="Factory with solid fill">
              <a:extLst>
                <a:ext uri="{FF2B5EF4-FFF2-40B4-BE49-F238E27FC236}">
                  <a16:creationId xmlns:a16="http://schemas.microsoft.com/office/drawing/2014/main" id="{6E87DDB4-8F9F-4F3D-E605-C0C35037D74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389518" y="4123470"/>
              <a:ext cx="778160" cy="778160"/>
            </a:xfrm>
            <a:prstGeom prst="rect">
              <a:avLst/>
            </a:prstGeom>
          </p:spPr>
        </p:pic>
      </p:grpSp>
    </p:spTree>
    <p:extLst>
      <p:ext uri="{BB962C8B-B14F-4D97-AF65-F5344CB8AC3E}">
        <p14:creationId xmlns:p14="http://schemas.microsoft.com/office/powerpoint/2010/main" val="294943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CD10EA-EF1B-28CB-A0B1-A6964B162927}"/>
              </a:ext>
            </a:extLst>
          </p:cNvPr>
          <p:cNvSpPr>
            <a:spLocks noGrp="1"/>
          </p:cNvSpPr>
          <p:nvPr>
            <p:ph type="title"/>
          </p:nvPr>
        </p:nvSpPr>
        <p:spPr>
          <a:xfrm>
            <a:off x="838200" y="2537052"/>
            <a:ext cx="10515600" cy="891948"/>
          </a:xfrm>
        </p:spPr>
        <p:txBody>
          <a:bodyPr>
            <a:noAutofit/>
          </a:bodyPr>
          <a:lstStyle/>
          <a:p>
            <a:pPr algn="ctr"/>
            <a:r>
              <a:rPr lang="en-US" sz="8800" dirty="0">
                <a:latin typeface="Segoe UI Semibold" panose="020B0702040204020203" pitchFamily="34" charset="0"/>
                <a:cs typeface="Segoe UI Semibold" panose="020B0702040204020203" pitchFamily="34" charset="0"/>
              </a:rPr>
              <a:t>How can it help me?</a:t>
            </a:r>
            <a:endParaRPr lang="en-GB" sz="88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85581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Make it Reproducible</a:t>
            </a:r>
            <a:endParaRPr lang="en-NZ" b="1" dirty="0"/>
          </a:p>
        </p:txBody>
      </p:sp>
      <p:sp>
        <p:nvSpPr>
          <p:cNvPr id="7" name="Content Placeholder 6">
            <a:extLst>
              <a:ext uri="{FF2B5EF4-FFF2-40B4-BE49-F238E27FC236}">
                <a16:creationId xmlns:a16="http://schemas.microsoft.com/office/drawing/2014/main" id="{035C5252-4B43-4724-B761-9F3A18BFCECE}"/>
              </a:ext>
            </a:extLst>
          </p:cNvPr>
          <p:cNvSpPr>
            <a:spLocks noGrp="1"/>
          </p:cNvSpPr>
          <p:nvPr>
            <p:ph idx="1"/>
          </p:nvPr>
        </p:nvSpPr>
        <p:spPr/>
        <p:txBody>
          <a:bodyPr/>
          <a:lstStyle/>
          <a:p>
            <a:pPr marL="0" indent="0">
              <a:buNone/>
            </a:pPr>
            <a:r>
              <a:rPr lang="en-US" sz="3200" dirty="0"/>
              <a:t>Reproducible results are required and therefore </a:t>
            </a:r>
            <a:r>
              <a:rPr lang="en-US" sz="3200" b="1" u="sng" dirty="0"/>
              <a:t>we version</a:t>
            </a:r>
            <a:r>
              <a:rPr lang="en-US" sz="3200" b="1" dirty="0"/>
              <a:t> </a:t>
            </a:r>
            <a:r>
              <a:rPr lang="en-US" sz="3200" dirty="0"/>
              <a:t>everything: data, low-level hardware and software configurations, and the code and configuration specific to each tool in the toolchain.</a:t>
            </a:r>
          </a:p>
          <a:p>
            <a:pPr marL="0" indent="0">
              <a:buNone/>
            </a:pPr>
            <a:endParaRPr lang="en-NZ" dirty="0"/>
          </a:p>
        </p:txBody>
      </p:sp>
      <p:sp>
        <p:nvSpPr>
          <p:cNvPr id="3" name="Content Placeholder 6">
            <a:extLst>
              <a:ext uri="{FF2B5EF4-FFF2-40B4-BE49-F238E27FC236}">
                <a16:creationId xmlns:a16="http://schemas.microsoft.com/office/drawing/2014/main" id="{CB8D7E91-7187-45E2-2846-8E21C38B31FB}"/>
              </a:ext>
            </a:extLst>
          </p:cNvPr>
          <p:cNvSpPr txBox="1">
            <a:spLocks/>
          </p:cNvSpPr>
          <p:nvPr/>
        </p:nvSpPr>
        <p:spPr>
          <a:xfrm>
            <a:off x="832445" y="1557126"/>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800" dirty="0">
              <a:latin typeface="Segoe UI" panose="020B0502040204020203" pitchFamily="34" charset="0"/>
              <a:cs typeface="Segoe UI" panose="020B0502040204020203" pitchFamily="34" charset="0"/>
            </a:endParaRPr>
          </a:p>
          <a:p>
            <a:pPr algn="l"/>
            <a:endParaRPr lang="en-US" sz="2800" dirty="0">
              <a:latin typeface="Segoe UI" panose="020B0502040204020203" pitchFamily="34" charset="0"/>
              <a:cs typeface="Segoe UI" panose="020B0502040204020203" pitchFamily="34" charset="0"/>
            </a:endParaRPr>
          </a:p>
          <a:p>
            <a:pPr algn="l"/>
            <a:endParaRPr lang="en-US" sz="2800" dirty="0">
              <a:latin typeface="Segoe UI" panose="020B0502040204020203" pitchFamily="34" charset="0"/>
              <a:cs typeface="Segoe UI" panose="020B0502040204020203" pitchFamily="34" charset="0"/>
            </a:endParaRPr>
          </a:p>
          <a:p>
            <a:pPr algn="l"/>
            <a:endParaRPr lang="en-US" sz="2800" dirty="0">
              <a:latin typeface="Segoe UI" panose="020B0502040204020203" pitchFamily="34" charset="0"/>
              <a:cs typeface="Segoe UI" panose="020B0502040204020203" pitchFamily="34" charset="0"/>
            </a:endParaRPr>
          </a:p>
          <a:p>
            <a:pPr algn="l"/>
            <a:endParaRPr lang="en-US" sz="2800"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r>
              <a:rPr lang="en-US" sz="2800" i="1" dirty="0">
                <a:latin typeface="Segoe UI" panose="020B0502040204020203" pitchFamily="34" charset="0"/>
                <a:cs typeface="Segoe UI" panose="020B0502040204020203" pitchFamily="34" charset="0"/>
              </a:rPr>
              <a:t>Learn Git </a:t>
            </a:r>
          </a:p>
          <a:p>
            <a:r>
              <a:rPr lang="en-US" sz="2800" i="1" dirty="0">
                <a:latin typeface="Segoe UI" panose="020B0502040204020203" pitchFamily="34" charset="0"/>
                <a:cs typeface="Segoe UI" panose="020B0502040204020203" pitchFamily="34" charset="0"/>
              </a:rPr>
              <a:t>Get your work into Version Control</a:t>
            </a: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5650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a:extLst>
              <a:ext uri="{FF2B5EF4-FFF2-40B4-BE49-F238E27FC236}">
                <a16:creationId xmlns:a16="http://schemas.microsoft.com/office/drawing/2014/main" id="{864DC58D-1836-ABAA-1499-2A886796B89A}"/>
              </a:ext>
            </a:extLst>
          </p:cNvPr>
          <p:cNvSpPr txBox="1">
            <a:spLocks/>
          </p:cNvSpPr>
          <p:nvPr/>
        </p:nvSpPr>
        <p:spPr>
          <a:xfrm>
            <a:off x="832445" y="155712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800" i="1"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r>
              <a:rPr lang="en-US" sz="2800" i="1" dirty="0">
                <a:latin typeface="Segoe UI" panose="020B0502040204020203" pitchFamily="34" charset="0"/>
                <a:cs typeface="Segoe UI" panose="020B0502040204020203" pitchFamily="34" charset="0"/>
              </a:rPr>
              <a:t>When you Find an Error, Build a Test</a:t>
            </a:r>
          </a:p>
          <a:p>
            <a:r>
              <a:rPr lang="en-US" sz="2800" i="1" dirty="0">
                <a:latin typeface="Segoe UI" panose="020B0502040204020203" pitchFamily="34" charset="0"/>
                <a:cs typeface="Segoe UI" panose="020B0502040204020203" pitchFamily="34" charset="0"/>
              </a:rPr>
              <a:t>Tests are your Safety Net</a:t>
            </a: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Quality is Paramount</a:t>
            </a:r>
            <a:endParaRPr lang="en-NZ" b="1" dirty="0"/>
          </a:p>
        </p:txBody>
      </p:sp>
      <p:sp>
        <p:nvSpPr>
          <p:cNvPr id="7" name="Content Placeholder 6">
            <a:extLst>
              <a:ext uri="{FF2B5EF4-FFF2-40B4-BE49-F238E27FC236}">
                <a16:creationId xmlns:a16="http://schemas.microsoft.com/office/drawing/2014/main" id="{035C5252-4B43-4724-B761-9F3A18BFCECE}"/>
              </a:ext>
            </a:extLst>
          </p:cNvPr>
          <p:cNvSpPr>
            <a:spLocks noGrp="1"/>
          </p:cNvSpPr>
          <p:nvPr>
            <p:ph idx="1"/>
          </p:nvPr>
        </p:nvSpPr>
        <p:spPr>
          <a:xfrm>
            <a:off x="838200" y="1825625"/>
            <a:ext cx="10515600" cy="1897289"/>
          </a:xfrm>
        </p:spPr>
        <p:txBody>
          <a:bodyPr>
            <a:normAutofit/>
          </a:bodyPr>
          <a:lstStyle/>
          <a:p>
            <a:pPr marL="0" indent="0">
              <a:buNone/>
            </a:pPr>
            <a:r>
              <a:rPr lang="en-US" b="0" i="0" dirty="0">
                <a:effectLst/>
              </a:rPr>
              <a:t>Analytic pipelines should be built with a foundation capable of </a:t>
            </a:r>
            <a:r>
              <a:rPr lang="en-US" b="1" i="0" u="sng" dirty="0">
                <a:effectLst/>
              </a:rPr>
              <a:t>automated detection of abnormalities</a:t>
            </a:r>
            <a:r>
              <a:rPr lang="en-US" b="1" i="0" dirty="0">
                <a:effectLst/>
              </a:rPr>
              <a:t> </a:t>
            </a:r>
            <a:r>
              <a:rPr lang="en-US" b="0" i="0" dirty="0">
                <a:effectLst/>
              </a:rPr>
              <a:t>and security issues in code, configuration, and data, and should provide continuous feedback to operators for error avoidance.</a:t>
            </a:r>
            <a:endParaRPr lang="en-US" dirty="0"/>
          </a:p>
          <a:p>
            <a:endParaRPr lang="en-NZ" dirty="0"/>
          </a:p>
        </p:txBody>
      </p:sp>
    </p:spTree>
    <p:extLst>
      <p:ext uri="{BB962C8B-B14F-4D97-AF65-F5344CB8AC3E}">
        <p14:creationId xmlns:p14="http://schemas.microsoft.com/office/powerpoint/2010/main" val="287280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7" end="7"/>
                                            </p:txEl>
                                          </p:spTgt>
                                        </p:tgtEl>
                                        <p:attrNameLst>
                                          <p:attrName>style.visibility</p:attrName>
                                        </p:attrNameLst>
                                      </p:cBhvr>
                                      <p:to>
                                        <p:strVal val="visible"/>
                                      </p:to>
                                    </p:set>
                                    <p:animEffect transition="in" filter="fade">
                                      <p:cBhvr>
                                        <p:cTn id="1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Orchestrate</a:t>
            </a:r>
            <a:endParaRPr lang="en-NZ" b="1" dirty="0"/>
          </a:p>
        </p:txBody>
      </p:sp>
      <p:sp>
        <p:nvSpPr>
          <p:cNvPr id="7" name="Content Placeholder 6">
            <a:extLst>
              <a:ext uri="{FF2B5EF4-FFF2-40B4-BE49-F238E27FC236}">
                <a16:creationId xmlns:a16="http://schemas.microsoft.com/office/drawing/2014/main" id="{035C5252-4B43-4724-B761-9F3A18BFCECE}"/>
              </a:ext>
            </a:extLst>
          </p:cNvPr>
          <p:cNvSpPr>
            <a:spLocks noGrp="1"/>
          </p:cNvSpPr>
          <p:nvPr>
            <p:ph idx="1"/>
          </p:nvPr>
        </p:nvSpPr>
        <p:spPr>
          <a:xfrm>
            <a:off x="838200" y="1825625"/>
            <a:ext cx="10515600" cy="2006146"/>
          </a:xfrm>
        </p:spPr>
        <p:txBody>
          <a:bodyPr>
            <a:normAutofit/>
          </a:bodyPr>
          <a:lstStyle/>
          <a:p>
            <a:pPr marL="0" indent="0" algn="l">
              <a:buNone/>
            </a:pPr>
            <a:r>
              <a:rPr lang="en-US" dirty="0"/>
              <a:t>The beginning-to-end orchestration of data, tools, code, environments, and the analytic teams work is a key driver of analytic success.</a:t>
            </a:r>
          </a:p>
          <a:p>
            <a:pPr marL="0" indent="0">
              <a:buNone/>
            </a:pPr>
            <a:endParaRPr lang="en-NZ" dirty="0"/>
          </a:p>
        </p:txBody>
      </p:sp>
      <p:sp>
        <p:nvSpPr>
          <p:cNvPr id="3" name="Content Placeholder 6">
            <a:extLst>
              <a:ext uri="{FF2B5EF4-FFF2-40B4-BE49-F238E27FC236}">
                <a16:creationId xmlns:a16="http://schemas.microsoft.com/office/drawing/2014/main" id="{27B5589F-B8AF-BE40-B2F1-A5A7720CEFF8}"/>
              </a:ext>
            </a:extLst>
          </p:cNvPr>
          <p:cNvSpPr txBox="1">
            <a:spLocks/>
          </p:cNvSpPr>
          <p:nvPr/>
        </p:nvSpPr>
        <p:spPr>
          <a:xfrm>
            <a:off x="838200" y="3075214"/>
            <a:ext cx="10515600" cy="15131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i="1" dirty="0">
                <a:latin typeface="Segoe UI" panose="020B0502040204020203" pitchFamily="34" charset="0"/>
                <a:cs typeface="Segoe UI" panose="020B0502040204020203" pitchFamily="34" charset="0"/>
              </a:rPr>
              <a:t>Continuous Integration</a:t>
            </a:r>
          </a:p>
          <a:p>
            <a:r>
              <a:rPr lang="en-US" sz="2800" i="1" dirty="0">
                <a:latin typeface="Segoe UI" panose="020B0502040204020203" pitchFamily="34" charset="0"/>
                <a:cs typeface="Segoe UI" panose="020B0502040204020203" pitchFamily="34" charset="0"/>
              </a:rPr>
              <a:t>Continuous Deployment</a:t>
            </a:r>
          </a:p>
          <a:p>
            <a:r>
              <a:rPr lang="en-US" sz="2800" i="1" dirty="0">
                <a:latin typeface="Segoe UI" panose="020B0502040204020203" pitchFamily="34" charset="0"/>
                <a:cs typeface="Segoe UI" panose="020B0502040204020203" pitchFamily="34" charset="0"/>
              </a:rPr>
              <a:t>Scripts over Clicks</a:t>
            </a: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p:txBody>
      </p:sp>
      <p:graphicFrame>
        <p:nvGraphicFramePr>
          <p:cNvPr id="2" name="Diagram 1" descr="The Data Value and Data Analytics Pipeline">
            <a:extLst>
              <a:ext uri="{FF2B5EF4-FFF2-40B4-BE49-F238E27FC236}">
                <a16:creationId xmlns:a16="http://schemas.microsoft.com/office/drawing/2014/main" id="{767DCDD2-B4E9-B3CA-2EF8-ABC26A6FE5A6}"/>
              </a:ext>
            </a:extLst>
          </p:cNvPr>
          <p:cNvGraphicFramePr/>
          <p:nvPr>
            <p:extLst>
              <p:ext uri="{D42A27DB-BD31-4B8C-83A1-F6EECF244321}">
                <p14:modId xmlns:p14="http://schemas.microsoft.com/office/powerpoint/2010/main" val="603305774"/>
              </p:ext>
            </p:extLst>
          </p:nvPr>
        </p:nvGraphicFramePr>
        <p:xfrm>
          <a:off x="287481" y="2790680"/>
          <a:ext cx="11617037" cy="5334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Rounded Corners 7">
            <a:extLst>
              <a:ext uri="{FF2B5EF4-FFF2-40B4-BE49-F238E27FC236}">
                <a16:creationId xmlns:a16="http://schemas.microsoft.com/office/drawing/2014/main" id="{51D711F9-DA2F-EDDF-D90A-122E69DFAAE3}"/>
              </a:ext>
            </a:extLst>
          </p:cNvPr>
          <p:cNvSpPr/>
          <p:nvPr/>
        </p:nvSpPr>
        <p:spPr>
          <a:xfrm>
            <a:off x="3637060" y="4932638"/>
            <a:ext cx="3144982" cy="1702861"/>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b"/>
          <a:lstStyle/>
          <a:p>
            <a:pPr algn="ctr"/>
            <a:r>
              <a:rPr lang="en-US" dirty="0">
                <a:solidFill>
                  <a:schemeClr val="tx1"/>
                </a:solidFill>
                <a:latin typeface="Segoe UI" panose="020B0502040204020203" pitchFamily="34" charset="0"/>
                <a:cs typeface="Segoe UI" panose="020B0502040204020203" pitchFamily="34" charset="0"/>
              </a:rPr>
              <a:t>CI</a:t>
            </a:r>
            <a:endParaRPr lang="en-GB" dirty="0">
              <a:solidFill>
                <a:schemeClr val="tx1"/>
              </a:solidFill>
              <a:latin typeface="Segoe UI" panose="020B0502040204020203" pitchFamily="34" charset="0"/>
              <a:cs typeface="Segoe UI" panose="020B0502040204020203" pitchFamily="34" charset="0"/>
            </a:endParaRPr>
          </a:p>
        </p:txBody>
      </p:sp>
      <p:sp>
        <p:nvSpPr>
          <p:cNvPr id="6" name="Rectangle: Rounded Corners 5">
            <a:extLst>
              <a:ext uri="{FF2B5EF4-FFF2-40B4-BE49-F238E27FC236}">
                <a16:creationId xmlns:a16="http://schemas.microsoft.com/office/drawing/2014/main" id="{AF974709-170B-D3EE-1C07-23D9010FDCB6}"/>
              </a:ext>
            </a:extLst>
          </p:cNvPr>
          <p:cNvSpPr/>
          <p:nvPr/>
        </p:nvSpPr>
        <p:spPr>
          <a:xfrm>
            <a:off x="6844732" y="4932638"/>
            <a:ext cx="1752014" cy="1702861"/>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b"/>
          <a:lstStyle/>
          <a:p>
            <a:pPr algn="ctr"/>
            <a:r>
              <a:rPr lang="en-US" dirty="0">
                <a:solidFill>
                  <a:schemeClr val="tx1"/>
                </a:solidFill>
                <a:latin typeface="Segoe UI" panose="020B0502040204020203" pitchFamily="34" charset="0"/>
                <a:cs typeface="Segoe UI" panose="020B0502040204020203" pitchFamily="34" charset="0"/>
              </a:rPr>
              <a:t>CD</a:t>
            </a:r>
            <a:endParaRPr lang="en-GB"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9684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8"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3C8D2F7-FCC9-886D-6F46-4966E504879D}"/>
              </a:ext>
            </a:extLst>
          </p:cNvPr>
          <p:cNvSpPr txBox="1">
            <a:spLocks noGrp="1"/>
          </p:cNvSpPr>
          <p:nvPr>
            <p:ph type="title" idx="4294967295"/>
          </p:nvPr>
        </p:nvSpPr>
        <p:spPr>
          <a:xfrm>
            <a:off x="765710" y="131088"/>
            <a:ext cx="6094428" cy="76944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tx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About Me</a:t>
            </a:r>
            <a:endParaRPr kumimoji="0" lang="en-NZ" sz="4400" b="1" i="0" u="none" strike="noStrike" kern="1200" cap="none" spc="0" normalizeH="0" baseline="0" noProof="0" dirty="0">
              <a:ln>
                <a:noFill/>
              </a:ln>
              <a:solidFill>
                <a:schemeClr val="tx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1" name="Subtitle 9">
            <a:extLst>
              <a:ext uri="{FF2B5EF4-FFF2-40B4-BE49-F238E27FC236}">
                <a16:creationId xmlns:a16="http://schemas.microsoft.com/office/drawing/2014/main" id="{6A05AE17-D72D-A694-3BB3-14AEBC2A84A0}"/>
              </a:ext>
            </a:extLst>
          </p:cNvPr>
          <p:cNvSpPr txBox="1">
            <a:spLocks/>
          </p:cNvSpPr>
          <p:nvPr/>
        </p:nvSpPr>
        <p:spPr>
          <a:xfrm>
            <a:off x="765710" y="1181932"/>
            <a:ext cx="4020551" cy="609600"/>
          </a:xfrm>
          <a:prstGeom prst="rect">
            <a:avLst/>
          </a:prstGeom>
          <a:solidFill>
            <a:srgbClr val="277CEA"/>
          </a:solidFill>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2133" dirty="0">
                <a:solidFill>
                  <a:schemeClr val="tx1"/>
                </a:solidFill>
                <a:latin typeface="Segoe UI Semibold" panose="020B0702040204020203" pitchFamily="34" charset="0"/>
                <a:cs typeface="Segoe UI Semibold" panose="020B0702040204020203" pitchFamily="34" charset="0"/>
              </a:rPr>
              <a:t>Experience</a:t>
            </a:r>
          </a:p>
        </p:txBody>
      </p:sp>
      <p:sp>
        <p:nvSpPr>
          <p:cNvPr id="9" name="Subtitle 10">
            <a:extLst>
              <a:ext uri="{FF2B5EF4-FFF2-40B4-BE49-F238E27FC236}">
                <a16:creationId xmlns:a16="http://schemas.microsoft.com/office/drawing/2014/main" id="{D2B1C70D-CC78-8EAE-4911-B3EDF1829980}"/>
              </a:ext>
            </a:extLst>
          </p:cNvPr>
          <p:cNvSpPr txBox="1">
            <a:spLocks/>
          </p:cNvSpPr>
          <p:nvPr/>
        </p:nvSpPr>
        <p:spPr>
          <a:xfrm>
            <a:off x="765710" y="1880276"/>
            <a:ext cx="4190861" cy="135731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8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11+ years with Microsoft BI stack</a:t>
            </a:r>
          </a:p>
          <a:p>
            <a:pPr algn="l">
              <a:spcAft>
                <a:spcPts val="8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8+ years with PowerPivot/Power BI</a:t>
            </a:r>
          </a:p>
          <a:p>
            <a:pPr algn="l">
              <a:spcAft>
                <a:spcPts val="8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5+ years with Azure DevOps</a:t>
            </a:r>
          </a:p>
        </p:txBody>
      </p:sp>
      <p:sp>
        <p:nvSpPr>
          <p:cNvPr id="18" name="Subtitle 9">
            <a:extLst>
              <a:ext uri="{FF2B5EF4-FFF2-40B4-BE49-F238E27FC236}">
                <a16:creationId xmlns:a16="http://schemas.microsoft.com/office/drawing/2014/main" id="{2E486B2B-8A08-7AA8-45A2-1794B62D26DB}"/>
              </a:ext>
            </a:extLst>
          </p:cNvPr>
          <p:cNvSpPr txBox="1">
            <a:spLocks/>
          </p:cNvSpPr>
          <p:nvPr/>
        </p:nvSpPr>
        <p:spPr>
          <a:xfrm>
            <a:off x="5094690" y="1181932"/>
            <a:ext cx="4020551" cy="609600"/>
          </a:xfrm>
          <a:prstGeom prst="rect">
            <a:avLst/>
          </a:prstGeom>
          <a:solidFill>
            <a:srgbClr val="277CEA"/>
          </a:solidFill>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2133" dirty="0">
                <a:solidFill>
                  <a:schemeClr val="tx1"/>
                </a:solidFill>
                <a:latin typeface="Segoe UI Semibold" panose="020B0702040204020203" pitchFamily="34" charset="0"/>
                <a:cs typeface="Segoe UI Semibold" panose="020B0702040204020203" pitchFamily="34" charset="0"/>
              </a:rPr>
              <a:t>Credentials</a:t>
            </a:r>
          </a:p>
        </p:txBody>
      </p:sp>
      <p:sp>
        <p:nvSpPr>
          <p:cNvPr id="14" name="Subtitle 10">
            <a:extLst>
              <a:ext uri="{FF2B5EF4-FFF2-40B4-BE49-F238E27FC236}">
                <a16:creationId xmlns:a16="http://schemas.microsoft.com/office/drawing/2014/main" id="{C4814B41-D7A7-F0A9-5B0B-01D54399E1F2}"/>
              </a:ext>
            </a:extLst>
          </p:cNvPr>
          <p:cNvSpPr txBox="1">
            <a:spLocks/>
          </p:cNvSpPr>
          <p:nvPr/>
        </p:nvSpPr>
        <p:spPr>
          <a:xfrm>
            <a:off x="5057428" y="1887021"/>
            <a:ext cx="4095074" cy="17795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800"/>
              </a:spcAft>
            </a:pPr>
            <a:r>
              <a:rPr lang="en-US" sz="2000" dirty="0">
                <a:latin typeface="Segoe UI" panose="020B0502040204020203" pitchFamily="34" charset="0"/>
                <a:cs typeface="Segoe UI" panose="020B0502040204020203" pitchFamily="34" charset="0"/>
              </a:rPr>
              <a:t>MCSE: Productivity</a:t>
            </a:r>
          </a:p>
          <a:p>
            <a:pPr>
              <a:spcAft>
                <a:spcPts val="800"/>
              </a:spcAft>
            </a:pPr>
            <a:r>
              <a:rPr lang="en-US" sz="2000" dirty="0">
                <a:latin typeface="Segoe UI" panose="020B0502040204020203" pitchFamily="34" charset="0"/>
                <a:cs typeface="Segoe UI" panose="020B0502040204020203" pitchFamily="34" charset="0"/>
              </a:rPr>
              <a:t>MS: PBI Data Analyst</a:t>
            </a:r>
          </a:p>
          <a:p>
            <a:pPr>
              <a:spcAft>
                <a:spcPts val="800"/>
              </a:spcAft>
            </a:pPr>
            <a:r>
              <a:rPr lang="en-US" sz="2000" dirty="0">
                <a:latin typeface="Segoe UI" panose="020B0502040204020203" pitchFamily="34" charset="0"/>
                <a:cs typeface="Segoe UI" panose="020B0502040204020203" pitchFamily="34" charset="0"/>
              </a:rPr>
              <a:t>PMP</a:t>
            </a:r>
          </a:p>
        </p:txBody>
      </p:sp>
      <p:pic>
        <p:nvPicPr>
          <p:cNvPr id="2" name="Picture Placeholder 18" descr="A person in a suit smiling">
            <a:extLst>
              <a:ext uri="{FF2B5EF4-FFF2-40B4-BE49-F238E27FC236}">
                <a16:creationId xmlns:a16="http://schemas.microsoft.com/office/drawing/2014/main" id="{AAF00718-63AF-3448-777E-50F748DFA0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957430" y="339229"/>
            <a:ext cx="1685405" cy="1685405"/>
          </a:xfrm>
          <a:prstGeom prst="ellipse">
            <a:avLst/>
          </a:prstGeom>
        </p:spPr>
      </p:pic>
      <p:grpSp>
        <p:nvGrpSpPr>
          <p:cNvPr id="32" name="Group 31" descr="Contact Me">
            <a:extLst>
              <a:ext uri="{FF2B5EF4-FFF2-40B4-BE49-F238E27FC236}">
                <a16:creationId xmlns:a16="http://schemas.microsoft.com/office/drawing/2014/main" id="{D4441EF0-E2E3-D86A-36F3-F46D81A1D93A}"/>
              </a:ext>
            </a:extLst>
          </p:cNvPr>
          <p:cNvGrpSpPr/>
          <p:nvPr/>
        </p:nvGrpSpPr>
        <p:grpSpPr>
          <a:xfrm>
            <a:off x="787113" y="3640883"/>
            <a:ext cx="3615807" cy="2035185"/>
            <a:chOff x="787113" y="3640883"/>
            <a:chExt cx="3615807" cy="2035185"/>
          </a:xfrm>
        </p:grpSpPr>
        <p:grpSp>
          <p:nvGrpSpPr>
            <p:cNvPr id="20" name="Group 19">
              <a:extLst>
                <a:ext uri="{FF2B5EF4-FFF2-40B4-BE49-F238E27FC236}">
                  <a16:creationId xmlns:a16="http://schemas.microsoft.com/office/drawing/2014/main" id="{5D2CEEB7-41E5-1CE4-6731-C3A54EFC0099}"/>
                </a:ext>
              </a:extLst>
            </p:cNvPr>
            <p:cNvGrpSpPr/>
            <p:nvPr/>
          </p:nvGrpSpPr>
          <p:grpSpPr>
            <a:xfrm>
              <a:off x="787113" y="3640883"/>
              <a:ext cx="3615807" cy="2035185"/>
              <a:chOff x="4064110" y="3313053"/>
              <a:chExt cx="3615807" cy="2035185"/>
            </a:xfrm>
            <a:solidFill>
              <a:schemeClr val="accent1">
                <a:lumMod val="75000"/>
              </a:schemeClr>
            </a:solidFill>
          </p:grpSpPr>
          <p:sp>
            <p:nvSpPr>
              <p:cNvPr id="22" name="Subtitle 9">
                <a:extLst>
                  <a:ext uri="{FF2B5EF4-FFF2-40B4-BE49-F238E27FC236}">
                    <a16:creationId xmlns:a16="http://schemas.microsoft.com/office/drawing/2014/main" id="{E9710009-90EF-E9F1-9017-43883B661C70}"/>
                  </a:ext>
                </a:extLst>
              </p:cNvPr>
              <p:cNvSpPr txBox="1">
                <a:spLocks/>
              </p:cNvSpPr>
              <p:nvPr/>
            </p:nvSpPr>
            <p:spPr>
              <a:xfrm>
                <a:off x="4064110" y="3313053"/>
                <a:ext cx="3615807" cy="609600"/>
              </a:xfrm>
              <a:prstGeom prst="rect">
                <a:avLst/>
              </a:prstGeom>
              <a:solidFill>
                <a:srgbClr val="277CEA"/>
              </a:solidFill>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2133" dirty="0">
                    <a:solidFill>
                      <a:schemeClr val="tx1"/>
                    </a:solidFill>
                    <a:latin typeface="Segoe UI Semibold" panose="020B0702040204020203" pitchFamily="34" charset="0"/>
                    <a:cs typeface="Segoe UI Semibold" panose="020B0702040204020203" pitchFamily="34" charset="0"/>
                  </a:rPr>
                  <a:t>Contact Me</a:t>
                </a:r>
              </a:p>
            </p:txBody>
          </p:sp>
          <p:sp>
            <p:nvSpPr>
              <p:cNvPr id="23" name="Subtitle 10">
                <a:extLst>
                  <a:ext uri="{FF2B5EF4-FFF2-40B4-BE49-F238E27FC236}">
                    <a16:creationId xmlns:a16="http://schemas.microsoft.com/office/drawing/2014/main" id="{E462C9E0-7888-707A-375B-98CC56E20279}"/>
                  </a:ext>
                </a:extLst>
              </p:cNvPr>
              <p:cNvSpPr txBox="1">
                <a:spLocks/>
              </p:cNvSpPr>
              <p:nvPr/>
            </p:nvSpPr>
            <p:spPr>
              <a:xfrm>
                <a:off x="4064111" y="3991589"/>
                <a:ext cx="3615805" cy="13566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9pPr>
              </a:lstStyle>
              <a:p>
                <a:pPr algn="l">
                  <a:spcAft>
                    <a:spcPts val="800"/>
                  </a:spcAft>
                  <a:buFont typeface="Arial" panose="020B0604020202020204" pitchFamily="34" charset="0"/>
                  <a:buChar char="•"/>
                </a:pPr>
                <a:r>
                  <a:rPr lang="en-US" sz="2000" dirty="0">
                    <a:solidFill>
                      <a:schemeClr val="tx1"/>
                    </a:solidFill>
                    <a:latin typeface="Segoe UI" panose="020B0502040204020203" pitchFamily="34" charset="0"/>
                    <a:cs typeface="Segoe UI" panose="020B0502040204020203" pitchFamily="34" charset="0"/>
                  </a:rPr>
                  <a:t>     @JKerski</a:t>
                </a:r>
              </a:p>
              <a:p>
                <a:pPr algn="l">
                  <a:spcAft>
                    <a:spcPts val="800"/>
                  </a:spcAft>
                  <a:buFont typeface="Arial" panose="020B0604020202020204" pitchFamily="34" charset="0"/>
                  <a:buChar char="•"/>
                </a:pPr>
                <a:r>
                  <a:rPr lang="en-US" sz="2000" dirty="0">
                    <a:solidFill>
                      <a:schemeClr val="tx1"/>
                    </a:solidFill>
                    <a:latin typeface="Segoe UI" panose="020B0502040204020203" pitchFamily="34" charset="0"/>
                    <a:cs typeface="Segoe UI" panose="020B0502040204020203" pitchFamily="34" charset="0"/>
                  </a:rPr>
                  <a:t>     </a:t>
                </a:r>
                <a:r>
                  <a:rPr lang="en-US" sz="2000" dirty="0">
                    <a:solidFill>
                      <a:schemeClr val="tx1"/>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John Kerski</a:t>
                </a:r>
                <a:endParaRPr lang="en-US" sz="2000" dirty="0">
                  <a:solidFill>
                    <a:schemeClr val="tx1"/>
                  </a:solidFill>
                  <a:latin typeface="Segoe UI" panose="020B0502040204020203" pitchFamily="34" charset="0"/>
                  <a:cs typeface="Segoe UI" panose="020B0502040204020203" pitchFamily="34" charset="0"/>
                </a:endParaRPr>
              </a:p>
              <a:p>
                <a:pPr algn="l">
                  <a:spcAft>
                    <a:spcPts val="800"/>
                  </a:spcAft>
                </a:pPr>
                <a:r>
                  <a:rPr lang="en-US" sz="2000" dirty="0">
                    <a:solidFill>
                      <a:schemeClr val="tx1"/>
                    </a:solidFill>
                    <a:latin typeface="Segoe UI" panose="020B0502040204020203" pitchFamily="34" charset="0"/>
                    <a:cs typeface="Segoe UI" panose="020B0502040204020203" pitchFamily="34" charset="0"/>
                  </a:rPr>
                  <a:t>       </a:t>
                </a:r>
                <a:r>
                  <a:rPr lang="en-US" sz="2000" dirty="0">
                    <a:solidFill>
                      <a:schemeClr val="tx1"/>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Blog</a:t>
                </a:r>
                <a:r>
                  <a:rPr lang="en-US" sz="2000" dirty="0">
                    <a:solidFill>
                      <a:schemeClr val="tx1"/>
                    </a:solidFill>
                    <a:latin typeface="Segoe UI" panose="020B0502040204020203" pitchFamily="34" charset="0"/>
                    <a:cs typeface="Segoe UI" panose="020B0502040204020203" pitchFamily="34" charset="0"/>
                  </a:rPr>
                  <a:t> </a:t>
                </a:r>
              </a:p>
            </p:txBody>
          </p:sp>
        </p:grpSp>
        <p:pic>
          <p:nvPicPr>
            <p:cNvPr id="27" name="Picture 26" descr="Logo, icon&#10;&#10;Description automatically generated">
              <a:extLst>
                <a:ext uri="{FF2B5EF4-FFF2-40B4-BE49-F238E27FC236}">
                  <a16:creationId xmlns:a16="http://schemas.microsoft.com/office/drawing/2014/main" id="{7FDCD3F3-FA99-5D2C-6297-CBE0E57569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8618" y="4403711"/>
              <a:ext cx="320040" cy="320040"/>
            </a:xfrm>
            <a:prstGeom prst="rect">
              <a:avLst/>
            </a:prstGeom>
          </p:spPr>
        </p:pic>
        <p:pic>
          <p:nvPicPr>
            <p:cNvPr id="29" name="Picture 28" descr="Logo, icon&#10;&#10;Description automatically generated">
              <a:extLst>
                <a:ext uri="{FF2B5EF4-FFF2-40B4-BE49-F238E27FC236}">
                  <a16:creationId xmlns:a16="http://schemas.microsoft.com/office/drawing/2014/main" id="{B9C4FC23-2DF5-9894-724D-2B2554BE8F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618" y="4803939"/>
              <a:ext cx="320040" cy="320040"/>
            </a:xfrm>
            <a:prstGeom prst="rect">
              <a:avLst/>
            </a:prstGeom>
          </p:spPr>
        </p:pic>
        <p:pic>
          <p:nvPicPr>
            <p:cNvPr id="31" name="Graphic 30" descr="Internet outline">
              <a:extLst>
                <a:ext uri="{FF2B5EF4-FFF2-40B4-BE49-F238E27FC236}">
                  <a16:creationId xmlns:a16="http://schemas.microsoft.com/office/drawing/2014/main" id="{4EE0A108-6EAA-D31A-433A-F1C707C339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2898" y="5200909"/>
              <a:ext cx="411480" cy="411480"/>
            </a:xfrm>
            <a:prstGeom prst="rect">
              <a:avLst/>
            </a:prstGeom>
          </p:spPr>
        </p:pic>
      </p:grpSp>
      <p:grpSp>
        <p:nvGrpSpPr>
          <p:cNvPr id="3" name="Group 2">
            <a:extLst>
              <a:ext uri="{FF2B5EF4-FFF2-40B4-BE49-F238E27FC236}">
                <a16:creationId xmlns:a16="http://schemas.microsoft.com/office/drawing/2014/main" id="{3996991C-552F-FE7B-BB64-3C2E0CCC9F05}"/>
              </a:ext>
            </a:extLst>
          </p:cNvPr>
          <p:cNvGrpSpPr/>
          <p:nvPr/>
        </p:nvGrpSpPr>
        <p:grpSpPr>
          <a:xfrm>
            <a:off x="5417801" y="4044275"/>
            <a:ext cx="2884674" cy="2159408"/>
            <a:chOff x="5464485" y="3790471"/>
            <a:chExt cx="2884674" cy="2159408"/>
          </a:xfrm>
        </p:grpSpPr>
        <p:sp>
          <p:nvSpPr>
            <p:cNvPr id="4" name="Subtitle 10">
              <a:extLst>
                <a:ext uri="{FF2B5EF4-FFF2-40B4-BE49-F238E27FC236}">
                  <a16:creationId xmlns:a16="http://schemas.microsoft.com/office/drawing/2014/main" id="{958E8099-2161-394F-6C06-74436D66D942}"/>
                </a:ext>
              </a:extLst>
            </p:cNvPr>
            <p:cNvSpPr txBox="1">
              <a:spLocks/>
            </p:cNvSpPr>
            <p:nvPr/>
          </p:nvSpPr>
          <p:spPr>
            <a:xfrm>
              <a:off x="5464485" y="4592566"/>
              <a:ext cx="1991910" cy="13573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r>
                <a:rPr lang="en-US" sz="2000" dirty="0">
                  <a:latin typeface="Segoe UI" panose="020B0502040204020203" pitchFamily="34" charset="0"/>
                  <a:cs typeface="Segoe UI" panose="020B0502040204020203" pitchFamily="34" charset="0"/>
                </a:rPr>
                <a:t>Slides:</a:t>
              </a:r>
            </a:p>
          </p:txBody>
        </p:sp>
        <p:pic>
          <p:nvPicPr>
            <p:cNvPr id="5" name="Picture 4" descr="Qr code&#10;&#10;Description automatically generated">
              <a:extLst>
                <a:ext uri="{FF2B5EF4-FFF2-40B4-BE49-F238E27FC236}">
                  <a16:creationId xmlns:a16="http://schemas.microsoft.com/office/drawing/2014/main" id="{77041380-05D2-1BDB-FB05-303AF02D89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57250" y="3790471"/>
              <a:ext cx="1991909" cy="1991909"/>
            </a:xfrm>
            <a:prstGeom prst="rect">
              <a:avLst/>
            </a:prstGeom>
          </p:spPr>
        </p:pic>
      </p:grpSp>
    </p:spTree>
    <p:extLst>
      <p:ext uri="{BB962C8B-B14F-4D97-AF65-F5344CB8AC3E}">
        <p14:creationId xmlns:p14="http://schemas.microsoft.com/office/powerpoint/2010/main" val="2089334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Monitor quality and performance</a:t>
            </a:r>
            <a:endParaRPr lang="en-NZ" b="1" dirty="0"/>
          </a:p>
        </p:txBody>
      </p:sp>
      <p:sp>
        <p:nvSpPr>
          <p:cNvPr id="7" name="Content Placeholder 6">
            <a:extLst>
              <a:ext uri="{FF2B5EF4-FFF2-40B4-BE49-F238E27FC236}">
                <a16:creationId xmlns:a16="http://schemas.microsoft.com/office/drawing/2014/main" id="{035C5252-4B43-4724-B761-9F3A18BFCECE}"/>
              </a:ext>
            </a:extLst>
          </p:cNvPr>
          <p:cNvSpPr>
            <a:spLocks noGrp="1"/>
          </p:cNvSpPr>
          <p:nvPr>
            <p:ph idx="1"/>
          </p:nvPr>
        </p:nvSpPr>
        <p:spPr/>
        <p:txBody>
          <a:bodyPr>
            <a:normAutofit/>
          </a:bodyPr>
          <a:lstStyle/>
          <a:p>
            <a:pPr marL="0" indent="0" algn="l">
              <a:buNone/>
            </a:pPr>
            <a:r>
              <a:rPr lang="en-US" dirty="0"/>
              <a:t>Our goal is to have performance, security and quality measures that are </a:t>
            </a:r>
            <a:r>
              <a:rPr lang="en-US" b="1" u="sng" dirty="0"/>
              <a:t>monitored continuously</a:t>
            </a:r>
            <a:r>
              <a:rPr lang="en-US" dirty="0"/>
              <a:t> to detect unexpected variation and generate operational statistics.</a:t>
            </a:r>
          </a:p>
          <a:p>
            <a:pPr marL="0" indent="0">
              <a:buNone/>
            </a:pPr>
            <a:endParaRPr lang="en-NZ" dirty="0"/>
          </a:p>
        </p:txBody>
      </p:sp>
      <p:sp>
        <p:nvSpPr>
          <p:cNvPr id="3" name="Content Placeholder 6">
            <a:extLst>
              <a:ext uri="{FF2B5EF4-FFF2-40B4-BE49-F238E27FC236}">
                <a16:creationId xmlns:a16="http://schemas.microsoft.com/office/drawing/2014/main" id="{CB8D7E91-7187-45E2-2846-8E21C38B31FB}"/>
              </a:ext>
            </a:extLst>
          </p:cNvPr>
          <p:cNvSpPr txBox="1">
            <a:spLocks/>
          </p:cNvSpPr>
          <p:nvPr/>
        </p:nvSpPr>
        <p:spPr>
          <a:xfrm>
            <a:off x="832445" y="4007456"/>
            <a:ext cx="10515600" cy="1901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i="1" dirty="0"/>
              <a:t>Catch the Errors Before Your Customers Do</a:t>
            </a:r>
          </a:p>
          <a:p>
            <a:r>
              <a:rPr lang="en-US" sz="2800" i="1" dirty="0"/>
              <a:t>Practice What You Build</a:t>
            </a:r>
            <a:endParaRPr lang="en-US" sz="2800" dirty="0"/>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8323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Reduce Heroism</a:t>
            </a:r>
            <a:endParaRPr lang="en-NZ" b="1" dirty="0"/>
          </a:p>
        </p:txBody>
      </p:sp>
      <p:sp>
        <p:nvSpPr>
          <p:cNvPr id="7" name="Content Placeholder 6">
            <a:extLst>
              <a:ext uri="{FF2B5EF4-FFF2-40B4-BE49-F238E27FC236}">
                <a16:creationId xmlns:a16="http://schemas.microsoft.com/office/drawing/2014/main" id="{035C5252-4B43-4724-B761-9F3A18BFCECE}"/>
              </a:ext>
            </a:extLst>
          </p:cNvPr>
          <p:cNvSpPr>
            <a:spLocks noGrp="1"/>
          </p:cNvSpPr>
          <p:nvPr>
            <p:ph idx="1"/>
          </p:nvPr>
        </p:nvSpPr>
        <p:spPr/>
        <p:txBody>
          <a:bodyPr>
            <a:normAutofit/>
          </a:bodyPr>
          <a:lstStyle/>
          <a:p>
            <a:pPr marL="0" indent="0" algn="l">
              <a:buNone/>
            </a:pPr>
            <a:r>
              <a:rPr lang="en-US" dirty="0"/>
              <a:t>As the pace and breadth of need for analytic insights ever increases, we believe analytic teams should strive to reduce heroism and create sustainable and scalable data analytic teams and processes.</a:t>
            </a:r>
            <a:endParaRPr lang="en-US" i="1" dirty="0"/>
          </a:p>
        </p:txBody>
      </p:sp>
      <p:sp>
        <p:nvSpPr>
          <p:cNvPr id="3" name="Content Placeholder 6">
            <a:extLst>
              <a:ext uri="{FF2B5EF4-FFF2-40B4-BE49-F238E27FC236}">
                <a16:creationId xmlns:a16="http://schemas.microsoft.com/office/drawing/2014/main" id="{CB8D7E91-7187-45E2-2846-8E21C38B31FB}"/>
              </a:ext>
            </a:extLst>
          </p:cNvPr>
          <p:cNvSpPr txBox="1">
            <a:spLocks/>
          </p:cNvSpPr>
          <p:nvPr/>
        </p:nvSpPr>
        <p:spPr>
          <a:xfrm>
            <a:off x="832445" y="4007456"/>
            <a:ext cx="10515600" cy="1901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i="1" dirty="0"/>
              <a:t>Avoid Burnout</a:t>
            </a: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1085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EB75D-4FBC-3667-93E1-9B5EE2950854}"/>
              </a:ext>
            </a:extLst>
          </p:cNvPr>
          <p:cNvSpPr>
            <a:spLocks noGrp="1"/>
          </p:cNvSpPr>
          <p:nvPr>
            <p:ph type="title"/>
          </p:nvPr>
        </p:nvSpPr>
        <p:spPr/>
        <p:txBody>
          <a:bodyPr/>
          <a:lstStyle/>
          <a:p>
            <a:r>
              <a:rPr lang="en-US" dirty="0"/>
              <a:t>Recap – How Can it Help You</a:t>
            </a:r>
            <a:endParaRPr lang="en-GB" dirty="0"/>
          </a:p>
        </p:txBody>
      </p:sp>
      <p:sp>
        <p:nvSpPr>
          <p:cNvPr id="3" name="Content Placeholder 2">
            <a:extLst>
              <a:ext uri="{FF2B5EF4-FFF2-40B4-BE49-F238E27FC236}">
                <a16:creationId xmlns:a16="http://schemas.microsoft.com/office/drawing/2014/main" id="{9396BEF5-48FA-36B9-7F2A-0CF2F553864B}"/>
              </a:ext>
            </a:extLst>
          </p:cNvPr>
          <p:cNvSpPr>
            <a:spLocks noGrp="1"/>
          </p:cNvSpPr>
          <p:nvPr>
            <p:ph idx="1"/>
          </p:nvPr>
        </p:nvSpPr>
        <p:spPr/>
        <p:txBody>
          <a:bodyPr/>
          <a:lstStyle/>
          <a:p>
            <a:pPr marL="514350" indent="-514350" algn="l">
              <a:buFont typeface="+mj-lt"/>
              <a:buAutoNum type="arabicPeriod"/>
            </a:pPr>
            <a:r>
              <a:rPr lang="en-US" sz="2800" b="1" dirty="0"/>
              <a:t>Make It Reproducible </a:t>
            </a:r>
            <a:r>
              <a:rPr lang="en-US" sz="2800" dirty="0"/>
              <a:t>- Learn/Embrace Git</a:t>
            </a:r>
          </a:p>
          <a:p>
            <a:pPr marL="514350" indent="-514350" algn="l">
              <a:buFont typeface="+mj-lt"/>
              <a:buAutoNum type="arabicPeriod"/>
            </a:pPr>
            <a:r>
              <a:rPr lang="en-US" sz="2800" b="1" dirty="0"/>
              <a:t>Quality is Paramount </a:t>
            </a:r>
            <a:r>
              <a:rPr lang="en-US" sz="2800" dirty="0"/>
              <a:t>- Find an Error, Build a Test</a:t>
            </a:r>
          </a:p>
          <a:p>
            <a:pPr marL="514350" indent="-514350" algn="l">
              <a:buFont typeface="+mj-lt"/>
              <a:buAutoNum type="arabicPeriod"/>
            </a:pPr>
            <a:r>
              <a:rPr lang="en-US" sz="2800" b="1" dirty="0"/>
              <a:t>Orchestration</a:t>
            </a:r>
            <a:r>
              <a:rPr lang="en-US" sz="2800" dirty="0"/>
              <a:t> - Implement CI/CD</a:t>
            </a:r>
          </a:p>
          <a:p>
            <a:pPr marL="514350" indent="-514350" algn="l">
              <a:buFont typeface="+mj-lt"/>
              <a:buAutoNum type="arabicPeriod"/>
            </a:pPr>
            <a:r>
              <a:rPr lang="en-US" sz="2800" b="1" dirty="0"/>
              <a:t>Monitor Quality and Performance </a:t>
            </a:r>
            <a:r>
              <a:rPr lang="en-US" sz="2800" dirty="0"/>
              <a:t>- Catch Errors Before Your Clients Do</a:t>
            </a:r>
          </a:p>
          <a:p>
            <a:pPr marL="514350" indent="-514350" algn="l">
              <a:buFont typeface="+mj-lt"/>
              <a:buAutoNum type="arabicPeriod"/>
            </a:pPr>
            <a:r>
              <a:rPr lang="en-US" sz="2800" b="1" dirty="0"/>
              <a:t>Reduce Heroism </a:t>
            </a:r>
            <a:r>
              <a:rPr lang="en-US" sz="2800" dirty="0"/>
              <a:t>– Avoid Burnout</a:t>
            </a:r>
          </a:p>
          <a:p>
            <a:endParaRPr lang="en-GB" dirty="0"/>
          </a:p>
        </p:txBody>
      </p:sp>
    </p:spTree>
    <p:extLst>
      <p:ext uri="{BB962C8B-B14F-4D97-AF65-F5344CB8AC3E}">
        <p14:creationId xmlns:p14="http://schemas.microsoft.com/office/powerpoint/2010/main" val="1271278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160E-7510-4F56-2FE8-AEC12D6459E6}"/>
              </a:ext>
            </a:extLst>
          </p:cNvPr>
          <p:cNvSpPr>
            <a:spLocks noGrp="1"/>
          </p:cNvSpPr>
          <p:nvPr>
            <p:ph type="title"/>
          </p:nvPr>
        </p:nvSpPr>
        <p:spPr/>
        <p:txBody>
          <a:bodyPr/>
          <a:lstStyle/>
          <a:p>
            <a:r>
              <a:rPr lang="en-US" dirty="0"/>
              <a:t>DataOps Aphorisms</a:t>
            </a:r>
            <a:endParaRPr lang="en-GB" dirty="0"/>
          </a:p>
        </p:txBody>
      </p:sp>
      <p:sp>
        <p:nvSpPr>
          <p:cNvPr id="3" name="Content Placeholder 2">
            <a:extLst>
              <a:ext uri="{FF2B5EF4-FFF2-40B4-BE49-F238E27FC236}">
                <a16:creationId xmlns:a16="http://schemas.microsoft.com/office/drawing/2014/main" id="{B1BCE092-535B-1394-C064-2AC1AC7418E5}"/>
              </a:ext>
            </a:extLst>
          </p:cNvPr>
          <p:cNvSpPr>
            <a:spLocks noGrp="1"/>
          </p:cNvSpPr>
          <p:nvPr>
            <p:ph idx="1"/>
          </p:nvPr>
        </p:nvSpPr>
        <p:spPr/>
        <p:txBody>
          <a:bodyPr>
            <a:normAutofit lnSpcReduction="10000"/>
          </a:bodyPr>
          <a:lstStyle/>
          <a:p>
            <a:pPr marL="342900" indent="-342900" algn="l">
              <a:buFont typeface="Arial" panose="020B0604020202020204" pitchFamily="34" charset="0"/>
              <a:buChar char="•"/>
            </a:pPr>
            <a:r>
              <a:rPr lang="en-US" dirty="0"/>
              <a:t>It is not about the fear of making a change; it is about the removal of fear from making changes.</a:t>
            </a:r>
          </a:p>
          <a:p>
            <a:pPr marL="342900" indent="-342900" algn="l">
              <a:buFont typeface="Arial" panose="020B0604020202020204" pitchFamily="34" charset="0"/>
              <a:buChar char="•"/>
            </a:pPr>
            <a:r>
              <a:rPr lang="en-US" dirty="0"/>
              <a:t>It is not about data quality; it is about low rates of error.</a:t>
            </a:r>
          </a:p>
          <a:p>
            <a:pPr marL="342900" indent="-342900" algn="l">
              <a:buFont typeface="Arial" panose="020B0604020202020204" pitchFamily="34" charset="0"/>
              <a:buChar char="•"/>
            </a:pPr>
            <a:r>
              <a:rPr lang="en-US" dirty="0"/>
              <a:t>It is not about the next analysis; it is about building a system that makes it easier to answer the next analysis.</a:t>
            </a:r>
          </a:p>
          <a:p>
            <a:pPr marL="342900" indent="-342900" algn="l">
              <a:buFont typeface="Arial" panose="020B0604020202020204" pitchFamily="34" charset="0"/>
              <a:buChar char="•"/>
            </a:pPr>
            <a:r>
              <a:rPr lang="en-US" b="0" i="0" dirty="0">
                <a:effectLst/>
              </a:rPr>
              <a:t>You spend all day helping your customers be more analytic, so why are you so un-analytic about how you run your data analytics teams?</a:t>
            </a:r>
          </a:p>
          <a:p>
            <a:pPr marL="342900" indent="-342900" algn="l">
              <a:buFont typeface="Arial" panose="020B0604020202020204" pitchFamily="34" charset="0"/>
              <a:buChar char="•"/>
            </a:pPr>
            <a:r>
              <a:rPr lang="en-US" dirty="0"/>
              <a:t>Don’t solve problems, figure out how to never create them in the first place.</a:t>
            </a:r>
          </a:p>
          <a:p>
            <a:pPr marL="342900" indent="-342900" algn="l">
              <a:buFont typeface="Arial" panose="020B0604020202020204" pitchFamily="34" charset="0"/>
              <a:buChar char="•"/>
            </a:pPr>
            <a:endParaRPr lang="en-US" dirty="0"/>
          </a:p>
          <a:p>
            <a:endParaRPr lang="en-GB" dirty="0"/>
          </a:p>
        </p:txBody>
      </p:sp>
    </p:spTree>
    <p:extLst>
      <p:ext uri="{BB962C8B-B14F-4D97-AF65-F5344CB8AC3E}">
        <p14:creationId xmlns:p14="http://schemas.microsoft.com/office/powerpoint/2010/main" val="349565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B43BC-ADA1-C46D-A973-EA394A10E0D3}"/>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Resources</a:t>
            </a:r>
            <a:endParaRPr lang="en-GB" dirty="0">
              <a:latin typeface="Segoe UI Semibold" panose="020B0702040204020203" pitchFamily="34" charset="0"/>
              <a:cs typeface="Segoe UI Semibold" panose="020B0702040204020203" pitchFamily="34" charset="0"/>
            </a:endParaRPr>
          </a:p>
        </p:txBody>
      </p:sp>
      <p:sp>
        <p:nvSpPr>
          <p:cNvPr id="9" name="Content Placeholder 8">
            <a:extLst>
              <a:ext uri="{FF2B5EF4-FFF2-40B4-BE49-F238E27FC236}">
                <a16:creationId xmlns:a16="http://schemas.microsoft.com/office/drawing/2014/main" id="{AA6C680A-5465-5B27-780C-5CC4F135EFB4}"/>
              </a:ext>
            </a:extLst>
          </p:cNvPr>
          <p:cNvSpPr>
            <a:spLocks noGrp="1"/>
          </p:cNvSpPr>
          <p:nvPr>
            <p:ph sz="half" idx="1"/>
          </p:nvPr>
        </p:nvSpPr>
        <p:spPr/>
        <p:txBody>
          <a:bodyPr>
            <a:normAutofit/>
          </a:bodyPr>
          <a:lstStyle/>
          <a:p>
            <a:pPr algn="l"/>
            <a:r>
              <a:rPr lang="en-US" dirty="0"/>
              <a:t>General</a:t>
            </a:r>
          </a:p>
          <a:p>
            <a:pPr marL="800100" lvl="1" indent="-342900"/>
            <a:r>
              <a:rPr lang="en-US" sz="2800" dirty="0">
                <a:hlinkClick r:id="rId3">
                  <a:extLst>
                    <a:ext uri="{A12FA001-AC4F-418D-AE19-62706E023703}">
                      <ahyp:hlinkClr xmlns:ahyp="http://schemas.microsoft.com/office/drawing/2018/hyperlinkcolor" val="tx"/>
                    </a:ext>
                  </a:extLst>
                </a:hlinkClick>
              </a:rPr>
              <a:t>DataOps Cookbook</a:t>
            </a:r>
            <a:endParaRPr lang="en-US" sz="2800" dirty="0"/>
          </a:p>
          <a:p>
            <a:pPr marL="800100" lvl="1" indent="-342900"/>
            <a:r>
              <a:rPr lang="en-US" sz="2800" dirty="0">
                <a:hlinkClick r:id="rId4">
                  <a:extLst>
                    <a:ext uri="{A12FA001-AC4F-418D-AE19-62706E023703}">
                      <ahyp:hlinkClr xmlns:ahyp="http://schemas.microsoft.com/office/drawing/2018/hyperlinkcolor" val="tx"/>
                    </a:ext>
                  </a:extLst>
                </a:hlinkClick>
              </a:rPr>
              <a:t>DataOps – Chris Bergh</a:t>
            </a:r>
            <a:endParaRPr lang="en-US" sz="2800" dirty="0"/>
          </a:p>
          <a:p>
            <a:pPr marL="0" indent="0">
              <a:buNone/>
            </a:pPr>
            <a:r>
              <a:rPr lang="en-GB" dirty="0"/>
              <a:t>Version Control</a:t>
            </a:r>
          </a:p>
          <a:p>
            <a:pPr lvl="1"/>
            <a:r>
              <a:rPr lang="en-US" sz="2800" dirty="0">
                <a:hlinkClick r:id="rId5">
                  <a:extLst>
                    <a:ext uri="{A12FA001-AC4F-418D-AE19-62706E023703}">
                      <ahyp:hlinkClr xmlns:ahyp="http://schemas.microsoft.com/office/drawing/2018/hyperlinkcolor" val="tx"/>
                    </a:ext>
                  </a:extLst>
                </a:hlinkClick>
              </a:rPr>
              <a:t>GitHub Desktop Tutorial</a:t>
            </a:r>
            <a:endParaRPr lang="en-US" sz="2800" dirty="0"/>
          </a:p>
          <a:p>
            <a:pPr lvl="1"/>
            <a:r>
              <a:rPr lang="en-GB" sz="2800" dirty="0">
                <a:hlinkClick r:id="rId6">
                  <a:extLst>
                    <a:ext uri="{A12FA001-AC4F-418D-AE19-62706E023703}">
                      <ahyp:hlinkClr xmlns:ahyp="http://schemas.microsoft.com/office/drawing/2018/hyperlinkcolor" val="tx"/>
                    </a:ext>
                  </a:extLst>
                </a:hlinkClick>
              </a:rPr>
              <a:t>pbi-tools</a:t>
            </a:r>
            <a:endParaRPr lang="en-GB" sz="2800" dirty="0"/>
          </a:p>
          <a:p>
            <a:endParaRPr lang="en-GB" dirty="0"/>
          </a:p>
        </p:txBody>
      </p:sp>
      <p:sp>
        <p:nvSpPr>
          <p:cNvPr id="10" name="Content Placeholder 9">
            <a:extLst>
              <a:ext uri="{FF2B5EF4-FFF2-40B4-BE49-F238E27FC236}">
                <a16:creationId xmlns:a16="http://schemas.microsoft.com/office/drawing/2014/main" id="{20C7E5A3-06B4-9387-B537-00B24661A774}"/>
              </a:ext>
            </a:extLst>
          </p:cNvPr>
          <p:cNvSpPr>
            <a:spLocks noGrp="1"/>
          </p:cNvSpPr>
          <p:nvPr>
            <p:ph sz="half" idx="2"/>
          </p:nvPr>
        </p:nvSpPr>
        <p:spPr/>
        <p:txBody>
          <a:bodyPr>
            <a:normAutofit/>
          </a:bodyPr>
          <a:lstStyle/>
          <a:p>
            <a:r>
              <a:rPr lang="en-US" dirty="0"/>
              <a:t>Testing &amp; Orchestration</a:t>
            </a:r>
          </a:p>
          <a:p>
            <a:pPr lvl="1"/>
            <a:r>
              <a:rPr lang="en-US" sz="2800" dirty="0">
                <a:hlinkClick r:id="rId7">
                  <a:extLst>
                    <a:ext uri="{A12FA001-AC4F-418D-AE19-62706E023703}">
                      <ahyp:hlinkClr xmlns:ahyp="http://schemas.microsoft.com/office/drawing/2018/hyperlinkcolor" val="tx"/>
                    </a:ext>
                  </a:extLst>
                </a:hlinkClick>
              </a:rPr>
              <a:t>Video</a:t>
            </a:r>
            <a:endParaRPr lang="en-US" sz="2800" dirty="0"/>
          </a:p>
          <a:p>
            <a:pPr lvl="1"/>
            <a:r>
              <a:rPr lang="en-US" sz="2800" dirty="0">
                <a:hlinkClick r:id="rId8">
                  <a:extLst>
                    <a:ext uri="{A12FA001-AC4F-418D-AE19-62706E023703}">
                      <ahyp:hlinkClr xmlns:ahyp="http://schemas.microsoft.com/office/drawing/2018/hyperlinkcolor" val="tx"/>
                    </a:ext>
                  </a:extLst>
                </a:hlinkClick>
              </a:rPr>
              <a:t>Visual Testing</a:t>
            </a:r>
            <a:endParaRPr lang="en-US" sz="2800" dirty="0"/>
          </a:p>
          <a:p>
            <a:pPr marL="0" indent="0">
              <a:buNone/>
            </a:pPr>
            <a:r>
              <a:rPr lang="en-US" dirty="0"/>
              <a:t>Monitoring</a:t>
            </a:r>
          </a:p>
          <a:p>
            <a:pPr lvl="1"/>
            <a:r>
              <a:rPr lang="en-US" sz="2800" dirty="0">
                <a:hlinkClick r:id="rId9">
                  <a:extLst>
                    <a:ext uri="{A12FA001-AC4F-418D-AE19-62706E023703}">
                      <ahyp:hlinkClr xmlns:ahyp="http://schemas.microsoft.com/office/drawing/2018/hyperlinkcolor" val="tx"/>
                    </a:ext>
                  </a:extLst>
                </a:hlinkClick>
              </a:rPr>
              <a:t>Template</a:t>
            </a:r>
            <a:endParaRPr lang="en-GB" sz="2800" dirty="0"/>
          </a:p>
          <a:p>
            <a:endParaRPr lang="en-GB" dirty="0"/>
          </a:p>
        </p:txBody>
      </p:sp>
    </p:spTree>
    <p:extLst>
      <p:ext uri="{BB962C8B-B14F-4D97-AF65-F5344CB8AC3E}">
        <p14:creationId xmlns:p14="http://schemas.microsoft.com/office/powerpoint/2010/main" val="3563151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CD10EA-EF1B-28CB-A0B1-A6964B162927}"/>
              </a:ext>
            </a:extLst>
          </p:cNvPr>
          <p:cNvSpPr>
            <a:spLocks noGrp="1"/>
          </p:cNvSpPr>
          <p:nvPr>
            <p:ph type="title"/>
          </p:nvPr>
        </p:nvSpPr>
        <p:spPr>
          <a:xfrm>
            <a:off x="838200" y="2537052"/>
            <a:ext cx="10515600" cy="891948"/>
          </a:xfrm>
        </p:spPr>
        <p:txBody>
          <a:bodyPr>
            <a:noAutofit/>
          </a:bodyPr>
          <a:lstStyle/>
          <a:p>
            <a:pPr algn="ctr"/>
            <a:r>
              <a:rPr lang="en-US" sz="8800" dirty="0">
                <a:latin typeface="Segoe UI Semibold" panose="020B0702040204020203" pitchFamily="34" charset="0"/>
                <a:cs typeface="Segoe UI Semibold" panose="020B0702040204020203" pitchFamily="34" charset="0"/>
              </a:rPr>
              <a:t>Questions?</a:t>
            </a:r>
            <a:endParaRPr lang="en-GB" sz="8800" dirty="0">
              <a:latin typeface="Segoe UI Semibold" panose="020B0702040204020203" pitchFamily="34" charset="0"/>
              <a:cs typeface="Segoe UI Semibold" panose="020B0702040204020203" pitchFamily="34" charset="0"/>
            </a:endParaRPr>
          </a:p>
        </p:txBody>
      </p:sp>
      <p:grpSp>
        <p:nvGrpSpPr>
          <p:cNvPr id="6" name="Group 5">
            <a:extLst>
              <a:ext uri="{FF2B5EF4-FFF2-40B4-BE49-F238E27FC236}">
                <a16:creationId xmlns:a16="http://schemas.microsoft.com/office/drawing/2014/main" id="{71C71BF7-9248-5359-15D1-B9F588BD41B3}"/>
              </a:ext>
            </a:extLst>
          </p:cNvPr>
          <p:cNvGrpSpPr/>
          <p:nvPr/>
        </p:nvGrpSpPr>
        <p:grpSpPr>
          <a:xfrm>
            <a:off x="9203145" y="4709903"/>
            <a:ext cx="2884674" cy="2159408"/>
            <a:chOff x="5464485" y="3790471"/>
            <a:chExt cx="2884674" cy="2159408"/>
          </a:xfrm>
        </p:grpSpPr>
        <p:sp>
          <p:nvSpPr>
            <p:cNvPr id="8" name="Subtitle 10">
              <a:extLst>
                <a:ext uri="{FF2B5EF4-FFF2-40B4-BE49-F238E27FC236}">
                  <a16:creationId xmlns:a16="http://schemas.microsoft.com/office/drawing/2014/main" id="{8DD05EF0-3420-0E51-E290-0EEC210DE814}"/>
                </a:ext>
              </a:extLst>
            </p:cNvPr>
            <p:cNvSpPr txBox="1">
              <a:spLocks/>
            </p:cNvSpPr>
            <p:nvPr/>
          </p:nvSpPr>
          <p:spPr>
            <a:xfrm>
              <a:off x="5464485" y="4592566"/>
              <a:ext cx="1991910" cy="13573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r>
                <a:rPr lang="en-US" sz="2000" dirty="0">
                  <a:latin typeface="Segoe UI" panose="020B0502040204020203" pitchFamily="34" charset="0"/>
                  <a:cs typeface="Segoe UI" panose="020B0502040204020203" pitchFamily="34" charset="0"/>
                </a:rPr>
                <a:t>Slides:</a:t>
              </a:r>
            </a:p>
          </p:txBody>
        </p:sp>
        <p:pic>
          <p:nvPicPr>
            <p:cNvPr id="9" name="Picture 8" descr="Qr code&#10;&#10;Description automatically generated">
              <a:extLst>
                <a:ext uri="{FF2B5EF4-FFF2-40B4-BE49-F238E27FC236}">
                  <a16:creationId xmlns:a16="http://schemas.microsoft.com/office/drawing/2014/main" id="{4AB730BC-4616-6DC4-F346-ACBE614D3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250" y="3790471"/>
              <a:ext cx="1991909" cy="1991909"/>
            </a:xfrm>
            <a:prstGeom prst="rect">
              <a:avLst/>
            </a:prstGeom>
          </p:spPr>
        </p:pic>
      </p:grpSp>
    </p:spTree>
    <p:extLst>
      <p:ext uri="{BB962C8B-B14F-4D97-AF65-F5344CB8AC3E}">
        <p14:creationId xmlns:p14="http://schemas.microsoft.com/office/powerpoint/2010/main" val="2225449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ontent Placeholder 6" descr="Agenda">
            <a:extLst>
              <a:ext uri="{FF2B5EF4-FFF2-40B4-BE49-F238E27FC236}">
                <a16:creationId xmlns:a16="http://schemas.microsoft.com/office/drawing/2014/main" id="{07A3BD68-9D3B-2B51-7D61-D25C9C440E3A}"/>
              </a:ext>
            </a:extLst>
          </p:cNvPr>
          <p:cNvSpPr txBox="1">
            <a:spLocks/>
          </p:cNvSpPr>
          <p:nvPr/>
        </p:nvSpPr>
        <p:spPr>
          <a:xfrm>
            <a:off x="832445" y="155712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dirty="0"/>
          </a:p>
        </p:txBody>
      </p:sp>
      <p:sp>
        <p:nvSpPr>
          <p:cNvPr id="6" name="Title 5">
            <a:extLst>
              <a:ext uri="{FF2B5EF4-FFF2-40B4-BE49-F238E27FC236}">
                <a16:creationId xmlns:a16="http://schemas.microsoft.com/office/drawing/2014/main" id="{C68566FC-9B65-6068-55E7-53FBE48E9FAD}"/>
              </a:ext>
            </a:extLst>
          </p:cNvPr>
          <p:cNvSpPr>
            <a:spLocks noGrp="1"/>
          </p:cNvSpPr>
          <p:nvPr>
            <p:ph type="title"/>
          </p:nvPr>
        </p:nvSpPr>
        <p:spPr/>
        <p:txBody>
          <a:bodyPr/>
          <a:lstStyle/>
          <a:p>
            <a:r>
              <a:rPr lang="en-US" dirty="0"/>
              <a:t>Agenda</a:t>
            </a:r>
            <a:endParaRPr lang="en-GB" dirty="0"/>
          </a:p>
        </p:txBody>
      </p:sp>
      <p:sp>
        <p:nvSpPr>
          <p:cNvPr id="11" name="Content Placeholder 10">
            <a:extLst>
              <a:ext uri="{FF2B5EF4-FFF2-40B4-BE49-F238E27FC236}">
                <a16:creationId xmlns:a16="http://schemas.microsoft.com/office/drawing/2014/main" id="{C5D0233F-CF99-8B41-3ADA-82347D7E53DA}"/>
              </a:ext>
            </a:extLst>
          </p:cNvPr>
          <p:cNvSpPr>
            <a:spLocks noGrp="1"/>
          </p:cNvSpPr>
          <p:nvPr>
            <p:ph idx="1"/>
          </p:nvPr>
        </p:nvSpPr>
        <p:spPr/>
        <p:txBody>
          <a:bodyPr/>
          <a:lstStyle/>
          <a:p>
            <a:pPr marL="342900" indent="-342900" algn="l">
              <a:buFont typeface="Arial" panose="020B0604020202020204" pitchFamily="34" charset="0"/>
              <a:buChar char="•"/>
            </a:pPr>
            <a:r>
              <a:rPr lang="en-US" dirty="0"/>
              <a:t>Background</a:t>
            </a:r>
          </a:p>
          <a:p>
            <a:pPr marL="342900" indent="-342900" algn="l">
              <a:buFont typeface="Arial" panose="020B0604020202020204" pitchFamily="34" charset="0"/>
              <a:buChar char="•"/>
            </a:pPr>
            <a:r>
              <a:rPr lang="en-US" dirty="0"/>
              <a:t>What is DataOps</a:t>
            </a:r>
          </a:p>
          <a:p>
            <a:pPr marL="342900" indent="-342900" algn="l">
              <a:buFont typeface="Arial" panose="020B0604020202020204" pitchFamily="34" charset="0"/>
              <a:buChar char="•"/>
            </a:pPr>
            <a:r>
              <a:rPr lang="en-US" dirty="0"/>
              <a:t>Why it Matters</a:t>
            </a:r>
          </a:p>
          <a:p>
            <a:pPr marL="342900" indent="-342900" algn="l">
              <a:buFont typeface="Arial" panose="020B0604020202020204" pitchFamily="34" charset="0"/>
              <a:buChar char="•"/>
            </a:pPr>
            <a:r>
              <a:rPr lang="en-US" dirty="0"/>
              <a:t>How it can Help You</a:t>
            </a:r>
          </a:p>
          <a:p>
            <a:endParaRPr lang="en-GB" dirty="0"/>
          </a:p>
        </p:txBody>
      </p:sp>
    </p:spTree>
    <p:extLst>
      <p:ext uri="{BB962C8B-B14F-4D97-AF65-F5344CB8AC3E}">
        <p14:creationId xmlns:p14="http://schemas.microsoft.com/office/powerpoint/2010/main" val="3341307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AF5F-9F2D-6CFD-3E2F-644C06FBD7E1}"/>
              </a:ext>
            </a:extLst>
          </p:cNvPr>
          <p:cNvSpPr>
            <a:spLocks noGrp="1"/>
          </p:cNvSpPr>
          <p:nvPr>
            <p:ph type="title"/>
          </p:nvPr>
        </p:nvSpPr>
        <p:spPr/>
        <p:txBody>
          <a:bodyPr/>
          <a:lstStyle/>
          <a:p>
            <a:r>
              <a:rPr lang="en-US" dirty="0"/>
              <a:t>Background</a:t>
            </a:r>
            <a:endParaRPr lang="en-GB" dirty="0"/>
          </a:p>
        </p:txBody>
      </p:sp>
      <p:sp>
        <p:nvSpPr>
          <p:cNvPr id="3" name="Content Placeholder 2">
            <a:extLst>
              <a:ext uri="{FF2B5EF4-FFF2-40B4-BE49-F238E27FC236}">
                <a16:creationId xmlns:a16="http://schemas.microsoft.com/office/drawing/2014/main" id="{0A3E06DF-B7B0-41C0-3C26-1312C4FA48E9}"/>
              </a:ext>
            </a:extLst>
          </p:cNvPr>
          <p:cNvSpPr>
            <a:spLocks noGrp="1"/>
          </p:cNvSpPr>
          <p:nvPr>
            <p:ph idx="1"/>
          </p:nvPr>
        </p:nvSpPr>
        <p:spPr>
          <a:xfrm>
            <a:off x="838200" y="1825625"/>
            <a:ext cx="5824928" cy="4351338"/>
          </a:xfrm>
        </p:spPr>
        <p:txBody>
          <a:bodyPr/>
          <a:lstStyle/>
          <a:p>
            <a:pPr marL="342900" indent="-342900" algn="l">
              <a:buFont typeface="Arial" panose="020B0604020202020204" pitchFamily="34" charset="0"/>
              <a:buChar char="•"/>
            </a:pPr>
            <a:r>
              <a:rPr lang="en-US" sz="2800" dirty="0"/>
              <a:t>Poll</a:t>
            </a:r>
          </a:p>
          <a:p>
            <a:pPr marL="342900" indent="-342900" algn="l">
              <a:buFont typeface="Arial" panose="020B0604020202020204" pitchFamily="34" charset="0"/>
              <a:buChar char="•"/>
            </a:pPr>
            <a:r>
              <a:rPr lang="en-US" sz="2800" dirty="0"/>
              <a:t>https://forms.office.com/r/tLmdbut8VX</a:t>
            </a:r>
            <a:endParaRPr lang="en-GB" dirty="0"/>
          </a:p>
        </p:txBody>
      </p:sp>
      <p:pic>
        <p:nvPicPr>
          <p:cNvPr id="5" name="Picture 4" descr="Qr code&#10;&#10;Description automatically generated">
            <a:extLst>
              <a:ext uri="{FF2B5EF4-FFF2-40B4-BE49-F238E27FC236}">
                <a16:creationId xmlns:a16="http://schemas.microsoft.com/office/drawing/2014/main" id="{43EA82FA-C3A8-128C-9157-933F12359A95}"/>
              </a:ext>
            </a:extLst>
          </p:cNvPr>
          <p:cNvPicPr>
            <a:picLocks noChangeAspect="1"/>
          </p:cNvPicPr>
          <p:nvPr/>
        </p:nvPicPr>
        <p:blipFill rotWithShape="1">
          <a:blip r:embed="rId3">
            <a:extLst>
              <a:ext uri="{28A0092B-C50C-407E-A947-70E740481C1C}">
                <a14:useLocalDpi xmlns:a14="http://schemas.microsoft.com/office/drawing/2010/main" val="0"/>
              </a:ext>
            </a:extLst>
          </a:blip>
          <a:srcRect l="25260" t="36756" r="25406" b="15242"/>
          <a:stretch/>
        </p:blipFill>
        <p:spPr>
          <a:xfrm>
            <a:off x="6723087" y="1165751"/>
            <a:ext cx="5150412" cy="5011212"/>
          </a:xfrm>
          <a:prstGeom prst="rect">
            <a:avLst/>
          </a:prstGeom>
        </p:spPr>
      </p:pic>
    </p:spTree>
    <p:extLst>
      <p:ext uri="{BB962C8B-B14F-4D97-AF65-F5344CB8AC3E}">
        <p14:creationId xmlns:p14="http://schemas.microsoft.com/office/powerpoint/2010/main" val="1594412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96E2-22D8-1A9D-B8F4-303BD4616902}"/>
              </a:ext>
            </a:extLst>
          </p:cNvPr>
          <p:cNvSpPr>
            <a:spLocks noGrp="1"/>
          </p:cNvSpPr>
          <p:nvPr>
            <p:ph type="title"/>
          </p:nvPr>
        </p:nvSpPr>
        <p:spPr/>
        <p:txBody>
          <a:bodyPr/>
          <a:lstStyle/>
          <a:p>
            <a:r>
              <a:rPr lang="en-US" dirty="0"/>
              <a:t>Scenario</a:t>
            </a:r>
            <a:endParaRPr lang="en-GB" dirty="0"/>
          </a:p>
        </p:txBody>
      </p:sp>
      <p:sp>
        <p:nvSpPr>
          <p:cNvPr id="6" name="Content Placeholder 6">
            <a:extLst>
              <a:ext uri="{FF2B5EF4-FFF2-40B4-BE49-F238E27FC236}">
                <a16:creationId xmlns:a16="http://schemas.microsoft.com/office/drawing/2014/main" id="{86BAA626-CF88-B389-FF79-14686A7397E8}"/>
              </a:ext>
            </a:extLst>
          </p:cNvPr>
          <p:cNvSpPr txBox="1">
            <a:spLocks/>
          </p:cNvSpPr>
          <p:nvPr/>
        </p:nvSpPr>
        <p:spPr>
          <a:xfrm>
            <a:off x="832445" y="1557126"/>
            <a:ext cx="3656428"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Alex – The Boss</a:t>
            </a:r>
          </a:p>
        </p:txBody>
      </p:sp>
      <p:pic>
        <p:nvPicPr>
          <p:cNvPr id="7" name="Picture 6" descr="Businessman hands on hips">
            <a:extLst>
              <a:ext uri="{FF2B5EF4-FFF2-40B4-BE49-F238E27FC236}">
                <a16:creationId xmlns:a16="http://schemas.microsoft.com/office/drawing/2014/main" id="{968A6BEB-112D-7D6C-5318-7D1127AA7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995" y="2012593"/>
            <a:ext cx="1910851" cy="3992412"/>
          </a:xfrm>
          <a:prstGeom prst="rect">
            <a:avLst/>
          </a:prstGeom>
        </p:spPr>
      </p:pic>
      <p:sp>
        <p:nvSpPr>
          <p:cNvPr id="4" name="Content Placeholder 6">
            <a:extLst>
              <a:ext uri="{FF2B5EF4-FFF2-40B4-BE49-F238E27FC236}">
                <a16:creationId xmlns:a16="http://schemas.microsoft.com/office/drawing/2014/main" id="{C542D528-86AA-7B48-EC96-7A9061E76075}"/>
              </a:ext>
            </a:extLst>
          </p:cNvPr>
          <p:cNvSpPr txBox="1">
            <a:spLocks/>
          </p:cNvSpPr>
          <p:nvPr/>
        </p:nvSpPr>
        <p:spPr>
          <a:xfrm>
            <a:off x="6446151" y="1557126"/>
            <a:ext cx="3656428"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Bob – The Data Analyst</a:t>
            </a:r>
          </a:p>
        </p:txBody>
      </p:sp>
      <p:pic>
        <p:nvPicPr>
          <p:cNvPr id="5" name="Picture 4" descr="Customer service man explaining">
            <a:extLst>
              <a:ext uri="{FF2B5EF4-FFF2-40B4-BE49-F238E27FC236}">
                <a16:creationId xmlns:a16="http://schemas.microsoft.com/office/drawing/2014/main" id="{CA8D585C-B374-04C5-1481-C72712F823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9948" y="2061437"/>
            <a:ext cx="1988833" cy="4095814"/>
          </a:xfrm>
          <a:prstGeom prst="rect">
            <a:avLst/>
          </a:prstGeom>
        </p:spPr>
      </p:pic>
    </p:spTree>
    <p:extLst>
      <p:ext uri="{BB962C8B-B14F-4D97-AF65-F5344CB8AC3E}">
        <p14:creationId xmlns:p14="http://schemas.microsoft.com/office/powerpoint/2010/main" val="233173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D7D-25E6-284B-417A-FCCAE69476DA}"/>
              </a:ext>
            </a:extLst>
          </p:cNvPr>
          <p:cNvSpPr>
            <a:spLocks noGrp="1"/>
          </p:cNvSpPr>
          <p:nvPr>
            <p:ph type="title"/>
          </p:nvPr>
        </p:nvSpPr>
        <p:spPr>
          <a:xfrm>
            <a:off x="558882" y="0"/>
            <a:ext cx="10794917" cy="918535"/>
          </a:xfrm>
        </p:spPr>
        <p:txBody>
          <a:bodyPr/>
          <a:lstStyle/>
          <a:p>
            <a:pPr algn="ctr"/>
            <a:r>
              <a:rPr lang="en-US" dirty="0"/>
              <a:t>Day 1</a:t>
            </a:r>
            <a:endParaRPr lang="en-GB" dirty="0"/>
          </a:p>
        </p:txBody>
      </p:sp>
      <p:sp>
        <p:nvSpPr>
          <p:cNvPr id="8" name="Rectangle 7" descr="Team Chat Window">
            <a:extLst>
              <a:ext uri="{FF2B5EF4-FFF2-40B4-BE49-F238E27FC236}">
                <a16:creationId xmlns:a16="http://schemas.microsoft.com/office/drawing/2014/main" id="{71B8266D-050F-B4FB-7ED0-A7699DAD115E}"/>
              </a:ext>
            </a:extLst>
          </p:cNvPr>
          <p:cNvSpPr/>
          <p:nvPr/>
        </p:nvSpPr>
        <p:spPr>
          <a:xfrm>
            <a:off x="558883" y="918535"/>
            <a:ext cx="11135346" cy="5844391"/>
          </a:xfrm>
          <a:prstGeom prst="rect">
            <a:avLst/>
          </a:prstGeom>
          <a:solidFill>
            <a:srgbClr val="F5F5F5"/>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1779DBF-17BF-EA1B-0C80-7024F7E162B1}"/>
              </a:ext>
            </a:extLst>
          </p:cNvPr>
          <p:cNvSpPr/>
          <p:nvPr/>
        </p:nvSpPr>
        <p:spPr>
          <a:xfrm>
            <a:off x="6520915" y="5390672"/>
            <a:ext cx="5056909" cy="835035"/>
          </a:xfrm>
          <a:prstGeom prst="rect">
            <a:avLst/>
          </a:prstGeom>
          <a:solidFill>
            <a:sysClr val="window" lastClr="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Bob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Thanks! That’s great to hear!</a:t>
            </a: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D02BCBE-2C3D-3B7E-A4C3-A8EB9D20AE14}"/>
              </a:ext>
            </a:extLst>
          </p:cNvPr>
          <p:cNvSpPr/>
          <p:nvPr/>
        </p:nvSpPr>
        <p:spPr>
          <a:xfrm>
            <a:off x="625618" y="1106675"/>
            <a:ext cx="5694218" cy="1106115"/>
          </a:xfrm>
          <a:prstGeom prst="rect">
            <a:avLst/>
          </a:prstGeom>
          <a:solidFill>
            <a:srgbClr val="E8EBFA"/>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Great job @Bob, the new Power BI Report is going over well with the executives!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descr="A person in a uniform&#10;&#10;Description automatically generated with medium confidence">
            <a:extLst>
              <a:ext uri="{FF2B5EF4-FFF2-40B4-BE49-F238E27FC236}">
                <a16:creationId xmlns:a16="http://schemas.microsoft.com/office/drawing/2014/main" id="{E0147350-E3F3-CAC1-0BD9-F00D3899B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426" y="2318927"/>
            <a:ext cx="5619410" cy="2557874"/>
          </a:xfrm>
          <a:prstGeom prst="rect">
            <a:avLst/>
          </a:prstGeom>
        </p:spPr>
      </p:pic>
    </p:spTree>
    <p:extLst>
      <p:ext uri="{BB962C8B-B14F-4D97-AF65-F5344CB8AC3E}">
        <p14:creationId xmlns:p14="http://schemas.microsoft.com/office/powerpoint/2010/main" val="7432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D7D-25E6-284B-417A-FCCAE69476DA}"/>
              </a:ext>
            </a:extLst>
          </p:cNvPr>
          <p:cNvSpPr>
            <a:spLocks noGrp="1"/>
          </p:cNvSpPr>
          <p:nvPr>
            <p:ph type="title"/>
          </p:nvPr>
        </p:nvSpPr>
        <p:spPr>
          <a:xfrm>
            <a:off x="558882" y="0"/>
            <a:ext cx="10794917" cy="918535"/>
          </a:xfrm>
        </p:spPr>
        <p:txBody>
          <a:bodyPr/>
          <a:lstStyle/>
          <a:p>
            <a:pPr algn="ctr"/>
            <a:r>
              <a:rPr lang="en-US" dirty="0"/>
              <a:t>Day 2</a:t>
            </a:r>
            <a:endParaRPr lang="en-GB" dirty="0"/>
          </a:p>
        </p:txBody>
      </p:sp>
      <p:sp>
        <p:nvSpPr>
          <p:cNvPr id="3" name="Rectangle 2" descr="Teams Chat Window">
            <a:extLst>
              <a:ext uri="{FF2B5EF4-FFF2-40B4-BE49-F238E27FC236}">
                <a16:creationId xmlns:a16="http://schemas.microsoft.com/office/drawing/2014/main" id="{37390C0D-E7CA-848A-951F-5A98806FAD2B}"/>
              </a:ext>
            </a:extLst>
          </p:cNvPr>
          <p:cNvSpPr/>
          <p:nvPr/>
        </p:nvSpPr>
        <p:spPr>
          <a:xfrm>
            <a:off x="558882" y="918535"/>
            <a:ext cx="11135346" cy="5844391"/>
          </a:xfrm>
          <a:prstGeom prst="rect">
            <a:avLst/>
          </a:prstGeom>
          <a:solidFill>
            <a:srgbClr val="F5F5F5"/>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7D86E920-5998-8EE5-E22E-53E607CF1F12}"/>
              </a:ext>
            </a:extLst>
          </p:cNvPr>
          <p:cNvSpPr/>
          <p:nvPr/>
        </p:nvSpPr>
        <p:spPr>
          <a:xfrm>
            <a:off x="6452633" y="2389396"/>
            <a:ext cx="5056909" cy="835035"/>
          </a:xfrm>
          <a:prstGeom prst="rect">
            <a:avLst/>
          </a:prstGeom>
          <a:solidFill>
            <a:sysClr val="window" lastClr="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Bob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I’m on it!</a:t>
            </a: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737CFFA-A1D6-97E8-EBAF-B4ECF3BC1245}"/>
              </a:ext>
            </a:extLst>
          </p:cNvPr>
          <p:cNvSpPr/>
          <p:nvPr/>
        </p:nvSpPr>
        <p:spPr>
          <a:xfrm>
            <a:off x="625617" y="1080202"/>
            <a:ext cx="5694218" cy="1289749"/>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rPr>
              <a:t>IMPORTANT!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@Bob, The executives are in a meeting and the slicer doesn’t have all the options like it did yesterday, can you fix it ASAP?</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EB0A192-EE81-C58F-8D52-C5E52DC41CC9}"/>
              </a:ext>
            </a:extLst>
          </p:cNvPr>
          <p:cNvSpPr/>
          <p:nvPr/>
        </p:nvSpPr>
        <p:spPr>
          <a:xfrm>
            <a:off x="625617" y="5593480"/>
            <a:ext cx="5694218" cy="998927"/>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endPar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Thanks for saving the day superhero</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No image&#10;&#10;Description automatically generated with medium confidence">
            <a:extLst>
              <a:ext uri="{FF2B5EF4-FFF2-40B4-BE49-F238E27FC236}">
                <a16:creationId xmlns:a16="http://schemas.microsoft.com/office/drawing/2014/main" id="{D360F903-EA45-A85A-EB2F-FC11F6118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632" y="3349748"/>
            <a:ext cx="5056909" cy="2088241"/>
          </a:xfrm>
          <a:prstGeom prst="rect">
            <a:avLst/>
          </a:prstGeom>
        </p:spPr>
      </p:pic>
    </p:spTree>
    <p:extLst>
      <p:ext uri="{BB962C8B-B14F-4D97-AF65-F5344CB8AC3E}">
        <p14:creationId xmlns:p14="http://schemas.microsoft.com/office/powerpoint/2010/main" val="115832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D7D-25E6-284B-417A-FCCAE69476DA}"/>
              </a:ext>
            </a:extLst>
          </p:cNvPr>
          <p:cNvSpPr>
            <a:spLocks noGrp="1"/>
          </p:cNvSpPr>
          <p:nvPr>
            <p:ph type="title"/>
          </p:nvPr>
        </p:nvSpPr>
        <p:spPr>
          <a:xfrm>
            <a:off x="558882" y="0"/>
            <a:ext cx="10794917" cy="918535"/>
          </a:xfrm>
        </p:spPr>
        <p:txBody>
          <a:bodyPr/>
          <a:lstStyle/>
          <a:p>
            <a:pPr algn="ctr"/>
            <a:r>
              <a:rPr lang="en-US" dirty="0"/>
              <a:t>Day 3</a:t>
            </a:r>
            <a:endParaRPr lang="en-GB" dirty="0"/>
          </a:p>
        </p:txBody>
      </p:sp>
      <p:sp>
        <p:nvSpPr>
          <p:cNvPr id="3" name="Rectangle 2" descr="Teams Chat Window">
            <a:extLst>
              <a:ext uri="{FF2B5EF4-FFF2-40B4-BE49-F238E27FC236}">
                <a16:creationId xmlns:a16="http://schemas.microsoft.com/office/drawing/2014/main" id="{37390C0D-E7CA-848A-951F-5A98806FAD2B}"/>
              </a:ext>
            </a:extLst>
          </p:cNvPr>
          <p:cNvSpPr/>
          <p:nvPr/>
        </p:nvSpPr>
        <p:spPr>
          <a:xfrm>
            <a:off x="558882" y="918535"/>
            <a:ext cx="11135346" cy="5844391"/>
          </a:xfrm>
          <a:prstGeom prst="rect">
            <a:avLst/>
          </a:prstGeom>
          <a:solidFill>
            <a:srgbClr val="F5F5F5"/>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C06A0F8-097D-8952-498A-1DA44491FBA2}"/>
              </a:ext>
            </a:extLst>
          </p:cNvPr>
          <p:cNvSpPr/>
          <p:nvPr/>
        </p:nvSpPr>
        <p:spPr>
          <a:xfrm>
            <a:off x="6441297" y="2593965"/>
            <a:ext cx="5056909" cy="835035"/>
          </a:xfrm>
          <a:prstGeom prst="rect">
            <a:avLst/>
          </a:prstGeom>
          <a:solidFill>
            <a:sysClr val="window" lastClr="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Bob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I’m on it… may take two days because I need to test.</a:t>
            </a: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6CC570C-0BE0-F1E6-C6AE-71B5F800F322}"/>
              </a:ext>
            </a:extLst>
          </p:cNvPr>
          <p:cNvSpPr/>
          <p:nvPr/>
        </p:nvSpPr>
        <p:spPr>
          <a:xfrm>
            <a:off x="655845" y="1037906"/>
            <a:ext cx="5694218" cy="1499053"/>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rPr>
              <a:t>IMPORTANT!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@Bob, Charlie in Accounting looked at the new Power BI Report and he says the numbers in the table visual don’t add up correctly when you update that slicer you fixed yesterday?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E4DD77-9994-6DB0-6816-4F765843D8A0}"/>
              </a:ext>
            </a:extLst>
          </p:cNvPr>
          <p:cNvSpPr/>
          <p:nvPr/>
        </p:nvSpPr>
        <p:spPr>
          <a:xfrm>
            <a:off x="655845" y="3503843"/>
            <a:ext cx="5694218" cy="998927"/>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endPar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Let’s get that fixed today.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descr="A clock on a window&#10;&#10;Description automatically generated with medium confidence">
            <a:extLst>
              <a:ext uri="{FF2B5EF4-FFF2-40B4-BE49-F238E27FC236}">
                <a16:creationId xmlns:a16="http://schemas.microsoft.com/office/drawing/2014/main" id="{201BE02B-1784-7709-8FAB-F9ABD95BB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34" y="4618617"/>
            <a:ext cx="5076519" cy="1838076"/>
          </a:xfrm>
          <a:prstGeom prst="rect">
            <a:avLst/>
          </a:prstGeom>
        </p:spPr>
      </p:pic>
    </p:spTree>
    <p:extLst>
      <p:ext uri="{BB962C8B-B14F-4D97-AF65-F5344CB8AC3E}">
        <p14:creationId xmlns:p14="http://schemas.microsoft.com/office/powerpoint/2010/main" val="243131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D7D-25E6-284B-417A-FCCAE69476DA}"/>
              </a:ext>
            </a:extLst>
          </p:cNvPr>
          <p:cNvSpPr>
            <a:spLocks noGrp="1"/>
          </p:cNvSpPr>
          <p:nvPr>
            <p:ph type="title"/>
          </p:nvPr>
        </p:nvSpPr>
        <p:spPr>
          <a:xfrm>
            <a:off x="558882" y="0"/>
            <a:ext cx="10794917" cy="918535"/>
          </a:xfrm>
        </p:spPr>
        <p:txBody>
          <a:bodyPr/>
          <a:lstStyle/>
          <a:p>
            <a:pPr algn="ctr"/>
            <a:r>
              <a:rPr lang="en-US" dirty="0"/>
              <a:t>Day 4</a:t>
            </a:r>
            <a:endParaRPr lang="en-GB" dirty="0"/>
          </a:p>
        </p:txBody>
      </p:sp>
      <p:sp>
        <p:nvSpPr>
          <p:cNvPr id="3" name="Rectangle 2" descr="Teams Chat Window">
            <a:extLst>
              <a:ext uri="{FF2B5EF4-FFF2-40B4-BE49-F238E27FC236}">
                <a16:creationId xmlns:a16="http://schemas.microsoft.com/office/drawing/2014/main" id="{37390C0D-E7CA-848A-951F-5A98806FAD2B}"/>
              </a:ext>
            </a:extLst>
          </p:cNvPr>
          <p:cNvSpPr/>
          <p:nvPr/>
        </p:nvSpPr>
        <p:spPr>
          <a:xfrm>
            <a:off x="558882" y="918535"/>
            <a:ext cx="11135346" cy="5844391"/>
          </a:xfrm>
          <a:prstGeom prst="rect">
            <a:avLst/>
          </a:prstGeom>
          <a:solidFill>
            <a:srgbClr val="F5F5F5"/>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4BD4A52-4AEF-C3B3-A3C4-7158E5130FE3}"/>
              </a:ext>
            </a:extLst>
          </p:cNvPr>
          <p:cNvSpPr/>
          <p:nvPr/>
        </p:nvSpPr>
        <p:spPr>
          <a:xfrm>
            <a:off x="6422840" y="2580116"/>
            <a:ext cx="5056909" cy="835035"/>
          </a:xfrm>
          <a:prstGeom prst="rect">
            <a:avLst/>
          </a:prstGeom>
          <a:solidFill>
            <a:sysClr val="window" lastClr="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Bob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I’m on it </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2D3C7A6-DCFA-6B28-8AC0-8AABADC367DD}"/>
              </a:ext>
            </a:extLst>
          </p:cNvPr>
          <p:cNvSpPr/>
          <p:nvPr/>
        </p:nvSpPr>
        <p:spPr>
          <a:xfrm>
            <a:off x="672024" y="988404"/>
            <a:ext cx="5694218" cy="1499053"/>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rPr>
              <a:t>IMPORTANT!</a:t>
            </a:r>
          </a:p>
          <a:p>
            <a:pPr marL="0" marR="0" lvl="0" indent="0" defTabSz="914400" eaLnBrk="1" fontAlgn="auto" latinLnBrk="0" hangingPunct="1">
              <a:lnSpc>
                <a:spcPct val="107000"/>
              </a:lnSpc>
              <a:spcBef>
                <a:spcPts val="0"/>
              </a:spcBef>
              <a:spcAft>
                <a:spcPts val="80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I got a call from an executive, the KPI card that uses the same measure in the table you fixed yesterday looks wrong</a:t>
            </a:r>
            <a:r>
              <a:rPr kumimoji="0" lang="en-GB" sz="1800" b="1"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a:t>
            </a: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E6F44876-32FD-465E-59A3-6849A2581390}"/>
              </a:ext>
            </a:extLst>
          </p:cNvPr>
          <p:cNvSpPr/>
          <p:nvPr/>
        </p:nvSpPr>
        <p:spPr>
          <a:xfrm>
            <a:off x="672024" y="5694130"/>
            <a:ext cx="5694218" cy="998927"/>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endPar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Let’s not have more errors today.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descr="A person in a suit&#10;&#10;Description automatically generated with low confidence">
            <a:extLst>
              <a:ext uri="{FF2B5EF4-FFF2-40B4-BE49-F238E27FC236}">
                <a16:creationId xmlns:a16="http://schemas.microsoft.com/office/drawing/2014/main" id="{CC9F40C7-7A1F-911D-9577-43637345C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977" y="3481215"/>
            <a:ext cx="5046772" cy="2143125"/>
          </a:xfrm>
          <a:prstGeom prst="rect">
            <a:avLst/>
          </a:prstGeom>
        </p:spPr>
      </p:pic>
    </p:spTree>
    <p:extLst>
      <p:ext uri="{BB962C8B-B14F-4D97-AF65-F5344CB8AC3E}">
        <p14:creationId xmlns:p14="http://schemas.microsoft.com/office/powerpoint/2010/main" val="5970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theme/theme1.xml><?xml version="1.0" encoding="utf-8"?>
<a:theme xmlns:a="http://schemas.openxmlformats.org/drawingml/2006/main" name="DataOps101Theme">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Ops101Theme" id="{5267EFD6-4675-4F6B-88F9-13EE8652DF2D}" vid="{C46A88C7-8AD4-40D8-8FD2-D16A6F75BD62}"/>
    </a:ext>
  </a:extLst>
</a:theme>
</file>

<file path=ppt/theme/theme2.xml><?xml version="1.0" encoding="utf-8"?>
<a:theme xmlns:a="http://schemas.openxmlformats.org/drawingml/2006/main" name="Office Theme">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7311</TotalTime>
  <Words>3664</Words>
  <Application>Microsoft Office PowerPoint</Application>
  <PresentationFormat>Widescreen</PresentationFormat>
  <Paragraphs>406</Paragraphs>
  <Slides>25</Slides>
  <Notes>25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Arial</vt:lpstr>
      <vt:lpstr>Calibri</vt:lpstr>
      <vt:lpstr>Helvetica Neue</vt:lpstr>
      <vt:lpstr>open sans</vt:lpstr>
      <vt:lpstr>Segoe UI</vt:lpstr>
      <vt:lpstr>Segoe UI Black</vt:lpstr>
      <vt:lpstr>Segoe UI Semibold</vt:lpstr>
      <vt:lpstr>Times New Roman</vt:lpstr>
      <vt:lpstr>DataOps101Theme</vt:lpstr>
      <vt:lpstr>Office Theme</vt:lpstr>
      <vt:lpstr>DataOps 101</vt:lpstr>
      <vt:lpstr>About Me</vt:lpstr>
      <vt:lpstr>Agenda</vt:lpstr>
      <vt:lpstr>Background</vt:lpstr>
      <vt:lpstr>Scenario</vt:lpstr>
      <vt:lpstr>Day 1</vt:lpstr>
      <vt:lpstr>Day 2</vt:lpstr>
      <vt:lpstr>Day 3</vt:lpstr>
      <vt:lpstr>Day 4</vt:lpstr>
      <vt:lpstr>Day 5</vt:lpstr>
      <vt:lpstr>Show of Hands</vt:lpstr>
      <vt:lpstr>Risks</vt:lpstr>
      <vt:lpstr>DataOps</vt:lpstr>
      <vt:lpstr>What is DataOps?</vt:lpstr>
      <vt:lpstr>Why It Matters</vt:lpstr>
      <vt:lpstr>How can it help me?</vt:lpstr>
      <vt:lpstr>Make it Reproducible</vt:lpstr>
      <vt:lpstr>Quality is Paramount</vt:lpstr>
      <vt:lpstr>Orchestrate</vt:lpstr>
      <vt:lpstr>Monitor quality and performance</vt:lpstr>
      <vt:lpstr>Reduce Heroism</vt:lpstr>
      <vt:lpstr>Recap – How Can it Help You</vt:lpstr>
      <vt:lpstr>DataOps Aphorisms</vt:lpstr>
      <vt:lpstr>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Elizabeth Pullar</dc:creator>
  <cp:lastModifiedBy>John Kerski</cp:lastModifiedBy>
  <cp:revision>8</cp:revision>
  <dcterms:created xsi:type="dcterms:W3CDTF">2021-12-14T03:39:42Z</dcterms:created>
  <dcterms:modified xsi:type="dcterms:W3CDTF">2023-02-20T16:39:04Z</dcterms:modified>
</cp:coreProperties>
</file>